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webextensions/webextension9.xml" ContentType="application/vnd.ms-office.webextension+xml"/>
  <Override PartName="/ppt/webextensions/webextension10.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9" r:id="rId3"/>
    <p:sldId id="257" r:id="rId4"/>
    <p:sldId id="261" r:id="rId5"/>
    <p:sldId id="258" r:id="rId6"/>
    <p:sldId id="260" r:id="rId7"/>
    <p:sldId id="259" r:id="rId8"/>
    <p:sldId id="262" r:id="rId9"/>
    <p:sldId id="263" r:id="rId10"/>
    <p:sldId id="264" r:id="rId11"/>
    <p:sldId id="267" r:id="rId12"/>
    <p:sldId id="265" r:id="rId13"/>
    <p:sldId id="270" r:id="rId14"/>
    <p:sldId id="26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Franklin Gothic Demi" panose="020B070302010202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F"/>
    <a:srgbClr val="B7D6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3" autoAdjust="0"/>
    <p:restoredTop sz="62867" autoAdjust="0"/>
  </p:normalViewPr>
  <p:slideViewPr>
    <p:cSldViewPr>
      <p:cViewPr varScale="1">
        <p:scale>
          <a:sx n="54" d="100"/>
          <a:sy n="54" d="100"/>
        </p:scale>
        <p:origin x="183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BA6EF-FBB7-47B4-9194-96876C65926C}" type="datetimeFigureOut">
              <a:rPr lang="en-US" smtClean="0"/>
              <a:t>3/7/2018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80BCB-A7F4-484C-9EAC-DA747B0A559F}" type="slidenum">
              <a:rPr lang="en-US" smtClean="0"/>
              <a:t>‹#›</a:t>
            </a:fld>
            <a:endParaRPr lang="en-US"/>
          </a:p>
        </p:txBody>
      </p:sp>
    </p:spTree>
    <p:extLst>
      <p:ext uri="{BB962C8B-B14F-4D97-AF65-F5344CB8AC3E}">
        <p14:creationId xmlns:p14="http://schemas.microsoft.com/office/powerpoint/2010/main" val="326963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latin typeface="Futura Bk BT" panose="020B0502020204020303" pitchFamily="34" charset="0"/>
              </a:rPr>
              <a:t>Declaración del propósito de Mujeres de la IELA</a:t>
            </a:r>
          </a:p>
          <a:p>
            <a:endParaRPr lang="es" baseline="0" dirty="0">
              <a:latin typeface="Futura Bk BT" panose="020B0502020204020303" pitchFamily="34" charset="0"/>
            </a:endParaRPr>
          </a:p>
          <a:p>
            <a:pPr algn="l" rtl="0"/>
            <a:r>
              <a:rPr lang="es" b="0" i="0" u="none" baseline="0" dirty="0">
                <a:latin typeface="Futura Bk BT" panose="020B0502020204020303" pitchFamily="34" charset="0"/>
              </a:rPr>
              <a:t>Deja esta página a la vista cuando comienzas la presentación. Haz que el grupo repita la declaración del propósito.</a:t>
            </a:r>
            <a:endParaRPr lang="es" dirty="0">
              <a:latin typeface="Futura Bk BT" panose="020B0502020204020303" pitchFamily="34" charset="0"/>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1</a:t>
            </a:fld>
            <a:endParaRPr lang="en-US"/>
          </a:p>
        </p:txBody>
      </p:sp>
    </p:spTree>
    <p:extLst>
      <p:ext uri="{BB962C8B-B14F-4D97-AF65-F5344CB8AC3E}">
        <p14:creationId xmlns:p14="http://schemas.microsoft.com/office/powerpoint/2010/main" val="212724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i="0" u="none" strike="noStrike" kern="1200" baseline="0" dirty="0">
                <a:solidFill>
                  <a:schemeClr val="tx1"/>
                </a:solidFill>
                <a:latin typeface="+mn-lt"/>
                <a:ea typeface="+mn-ea"/>
                <a:cs typeface="+mn-cs"/>
              </a:rPr>
              <a:t>Estamos educando mujeres y niñas saludables</a:t>
            </a:r>
            <a:br>
              <a:rPr lang="es-ES" sz="1200" b="1"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Cumplimos así con el pedido de Dios de formar discípulos en distintas partes del mundo, y estamos dispuestas a servir a los demás.</a:t>
            </a:r>
          </a:p>
          <a:p>
            <a:r>
              <a:rPr lang="es-ES" sz="1200" b="0" i="0" u="none" strike="noStrike" kern="1200" baseline="0" dirty="0">
                <a:solidFill>
                  <a:schemeClr val="tx1"/>
                </a:solidFill>
                <a:latin typeface="+mn-lt"/>
                <a:ea typeface="+mn-ea"/>
                <a:cs typeface="+mn-cs"/>
              </a:rPr>
              <a:t>Las mujeres sanas producen familias, congregaciones y comunidades sanas, al tiempo que desarrollan sociedades holísticas sanas y cada vez más justas.</a:t>
            </a:r>
          </a:p>
          <a:p>
            <a:r>
              <a:rPr lang="es-ES" sz="1200" b="0" i="0" u="none" strike="noStrike" kern="1200" baseline="0" dirty="0">
                <a:solidFill>
                  <a:schemeClr val="tx1"/>
                </a:solidFill>
                <a:latin typeface="+mn-lt"/>
                <a:ea typeface="+mn-ea"/>
                <a:cs typeface="+mn-cs"/>
              </a:rPr>
              <a:t>Visita womenoftheelca.org para saber más sobre nuestra iniciativa Educar Mujeres y Niñas Saludables.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10</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1" u="none" strike="noStrike" kern="1200" baseline="0" dirty="0">
                <a:solidFill>
                  <a:schemeClr val="tx1"/>
                </a:solidFill>
                <a:latin typeface="+mn-lt"/>
                <a:ea typeface="+mn-ea"/>
                <a:cs typeface="+mn-cs"/>
              </a:rPr>
              <a:t>Gather, </a:t>
            </a:r>
            <a:r>
              <a:rPr lang="es-ES" sz="1200" b="0" i="0" u="none" strike="noStrike" kern="1200" baseline="0" dirty="0">
                <a:solidFill>
                  <a:schemeClr val="tx1"/>
                </a:solidFill>
                <a:latin typeface="+mn-lt"/>
                <a:ea typeface="+mn-ea"/>
                <a:cs typeface="+mn-cs"/>
              </a:rPr>
              <a:t>la revista de Mujeres de </a:t>
            </a:r>
            <a:r>
              <a:rPr lang="en-US" sz="1200" b="0" i="0" u="none" strike="noStrike" kern="1200" baseline="0" dirty="0">
                <a:solidFill>
                  <a:schemeClr val="tx1"/>
                </a:solidFill>
                <a:latin typeface="+mn-lt"/>
                <a:ea typeface="+mn-ea"/>
                <a:cs typeface="+mn-cs"/>
              </a:rPr>
              <a:t>la IELA (gathermagazine.org), </a:t>
            </a:r>
            <a:r>
              <a:rPr lang="es-ES" sz="1200" b="0" i="0" u="none" strike="noStrike" kern="1200" baseline="0" dirty="0">
                <a:solidFill>
                  <a:schemeClr val="tx1"/>
                </a:solidFill>
                <a:latin typeface="+mn-lt"/>
                <a:ea typeface="+mn-ea"/>
                <a:cs typeface="+mn-cs"/>
              </a:rPr>
              <a:t>ofrece una variedad de artículos </a:t>
            </a:r>
            <a:r>
              <a:rPr lang="en-US" sz="1200" b="0" i="0" u="none" strike="noStrike" kern="1200" baseline="0" dirty="0">
                <a:solidFill>
                  <a:schemeClr val="tx1"/>
                </a:solidFill>
                <a:latin typeface="+mn-lt"/>
                <a:ea typeface="+mn-ea"/>
                <a:cs typeface="+mn-cs"/>
              </a:rPr>
              <a:t>que </a:t>
            </a:r>
            <a:r>
              <a:rPr lang="en-US" sz="1200" b="0" i="0" u="none" strike="noStrike" kern="1200" baseline="0" dirty="0" err="1">
                <a:solidFill>
                  <a:schemeClr val="tx1"/>
                </a:solidFill>
                <a:latin typeface="+mn-lt"/>
                <a:ea typeface="+mn-ea"/>
                <a:cs typeface="+mn-cs"/>
              </a:rPr>
              <a:t>tratan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temas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teológicos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reflexiones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devociones</a:t>
            </a:r>
            <a:r>
              <a:rPr lang="en-US" sz="1200" b="0" i="0" u="none" strike="noStrike" kern="1200" baseline="0" dirty="0">
                <a:solidFill>
                  <a:schemeClr val="tx1"/>
                </a:solidFill>
                <a:latin typeface="+mn-lt"/>
                <a:ea typeface="+mn-ea"/>
                <a:cs typeface="+mn-cs"/>
              </a:rPr>
              <a:t> e </a:t>
            </a:r>
            <a:r>
              <a:rPr lang="en-US" sz="1200" b="0" i="0" u="none" strike="noStrike" kern="1200" baseline="0" dirty="0" err="1">
                <a:solidFill>
                  <a:schemeClr val="tx1"/>
                </a:solidFill>
                <a:latin typeface="+mn-lt"/>
                <a:ea typeface="+mn-ea"/>
                <a:cs typeface="+mn-cs"/>
              </a:rPr>
              <a:t>historias</a:t>
            </a:r>
            <a:r>
              <a:rPr lang="en-US" sz="1200" b="0" i="0" u="none" strike="noStrike" kern="1200" baseline="0" dirty="0">
                <a:solidFill>
                  <a:schemeClr val="tx1"/>
                </a:solidFill>
                <a:latin typeface="+mn-lt"/>
                <a:ea typeface="+mn-ea"/>
                <a:cs typeface="+mn-cs"/>
              </a:rPr>
              <a:t> que </a:t>
            </a:r>
            <a:r>
              <a:rPr lang="en-US" sz="1200" b="0" i="0" u="none" strike="noStrike" kern="1200" baseline="0" dirty="0" err="1">
                <a:solidFill>
                  <a:schemeClr val="tx1"/>
                </a:solidFill>
                <a:latin typeface="+mn-lt"/>
                <a:ea typeface="+mn-ea"/>
                <a:cs typeface="+mn-cs"/>
              </a:rPr>
              <a:t>reconfortan</a:t>
            </a:r>
            <a:r>
              <a:rPr lang="en-US" sz="1200" b="0" i="0" u="none" strike="noStrike" kern="1200" baseline="0" dirty="0">
                <a:solidFill>
                  <a:schemeClr val="tx1"/>
                </a:solidFill>
                <a:latin typeface="+mn-lt"/>
                <a:ea typeface="+mn-ea"/>
                <a:cs typeface="+mn-cs"/>
              </a:rPr>
              <a:t> o </a:t>
            </a:r>
            <a:r>
              <a:rPr lang="en-US" sz="1200" b="0" i="0" u="none" strike="noStrike" kern="1200" baseline="0" dirty="0" err="1">
                <a:solidFill>
                  <a:schemeClr val="tx1"/>
                </a:solidFill>
                <a:latin typeface="+mn-lt"/>
                <a:ea typeface="+mn-ea"/>
                <a:cs typeface="+mn-cs"/>
              </a:rPr>
              <a:t>presentan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desafíos</a:t>
            </a:r>
            <a:r>
              <a:rPr lang="en-US" sz="1200" b="0" i="0" u="none" strike="noStrike" kern="1200" baseline="0" dirty="0">
                <a:solidFill>
                  <a:schemeClr val="tx1"/>
                </a:solidFill>
                <a:latin typeface="+mn-lt"/>
                <a:ea typeface="+mn-ea"/>
                <a:cs typeface="+mn-cs"/>
              </a:rPr>
              <a:t> para </a:t>
            </a:r>
            <a:r>
              <a:rPr lang="es-ES" sz="1200" b="0" i="0" u="none" strike="noStrike" kern="1200" baseline="0" dirty="0">
                <a:solidFill>
                  <a:schemeClr val="tx1"/>
                </a:solidFill>
                <a:latin typeface="+mn-lt"/>
                <a:ea typeface="+mn-ea"/>
                <a:cs typeface="+mn-cs"/>
              </a:rPr>
              <a:t>ayudarle al lector a crecer en su fe y comprometerse en el </a:t>
            </a:r>
            <a:r>
              <a:rPr lang="en-US" sz="1200" b="0" i="0" u="none" strike="noStrike" kern="1200" baseline="0" dirty="0" err="1">
                <a:solidFill>
                  <a:schemeClr val="tx1"/>
                </a:solidFill>
                <a:latin typeface="+mn-lt"/>
                <a:ea typeface="+mn-ea"/>
                <a:cs typeface="+mn-cs"/>
              </a:rPr>
              <a:t>ministerio</a:t>
            </a:r>
            <a:r>
              <a:rPr lang="en-US" sz="1200" b="0" i="0" u="none" strike="noStrike" kern="1200" baseline="0" dirty="0">
                <a:solidFill>
                  <a:schemeClr val="tx1"/>
                </a:solidFill>
                <a:latin typeface="+mn-lt"/>
                <a:ea typeface="+mn-ea"/>
                <a:cs typeface="+mn-cs"/>
              </a:rPr>
              <a:t> y la </a:t>
            </a:r>
            <a:r>
              <a:rPr lang="en-US" sz="1200" b="0" i="0" u="none" strike="noStrike" kern="1200" baseline="0" dirty="0" err="1">
                <a:solidFill>
                  <a:schemeClr val="tx1"/>
                </a:solidFill>
                <a:latin typeface="+mn-lt"/>
                <a:ea typeface="+mn-ea"/>
                <a:cs typeface="+mn-cs"/>
              </a:rPr>
              <a:t>acción</a:t>
            </a:r>
            <a:r>
              <a:rPr lang="en-US" sz="1200" b="0" i="0" u="none" strike="noStrike" kern="1200" baseline="0" dirty="0">
                <a:solidFill>
                  <a:schemeClr val="tx1"/>
                </a:solidFill>
                <a:latin typeface="+mn-lt"/>
                <a:ea typeface="+mn-ea"/>
                <a:cs typeface="+mn-cs"/>
              </a:rPr>
              <a:t>.</a:t>
            </a:r>
          </a:p>
          <a:p>
            <a:br>
              <a:rPr lang="es-ES" sz="1200" b="0" i="1" u="none" strike="noStrike" kern="1200" baseline="0" dirty="0">
                <a:solidFill>
                  <a:schemeClr val="tx1"/>
                </a:solidFill>
                <a:latin typeface="+mn-lt"/>
                <a:ea typeface="+mn-ea"/>
                <a:cs typeface="+mn-cs"/>
              </a:rPr>
            </a:br>
            <a:r>
              <a:rPr lang="es-ES" sz="1200" b="0" i="1" u="none" strike="noStrike" kern="1200" baseline="0" dirty="0">
                <a:solidFill>
                  <a:schemeClr val="tx1"/>
                </a:solidFill>
                <a:latin typeface="+mn-lt"/>
                <a:ea typeface="+mn-ea"/>
                <a:cs typeface="+mn-cs"/>
              </a:rPr>
              <a:t>Café </a:t>
            </a:r>
            <a:r>
              <a:rPr lang="es-ES" sz="1200" b="0" i="0" u="none" strike="noStrike" kern="1200" baseline="0" dirty="0">
                <a:solidFill>
                  <a:schemeClr val="tx1"/>
                </a:solidFill>
                <a:latin typeface="+mn-lt"/>
                <a:ea typeface="+mn-ea"/>
                <a:cs typeface="+mn-cs"/>
              </a:rPr>
              <a:t>es una revista electrónica </a:t>
            </a:r>
            <a:r>
              <a:rPr lang="en-US" sz="1200" b="0" i="0" u="none" strike="noStrike" kern="1200" baseline="0" dirty="0">
                <a:solidFill>
                  <a:schemeClr val="tx1"/>
                </a:solidFill>
                <a:latin typeface="+mn-lt"/>
                <a:ea typeface="+mn-ea"/>
                <a:cs typeface="+mn-cs"/>
              </a:rPr>
              <a:t>(boldcafe.org) para las </a:t>
            </a:r>
            <a:r>
              <a:rPr lang="en-US" sz="1200" b="0" i="0" u="none" strike="noStrike" kern="1200" baseline="0" dirty="0" err="1">
                <a:solidFill>
                  <a:schemeClr val="tx1"/>
                </a:solidFill>
                <a:latin typeface="+mn-lt"/>
                <a:ea typeface="+mn-ea"/>
                <a:cs typeface="+mn-cs"/>
              </a:rPr>
              <a:t>mujeres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jóvenes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interesadas</a:t>
            </a:r>
            <a:r>
              <a:rPr lang="en-US" sz="1200" b="0" i="0"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en aprender cómo nuestra fe se relaciona con los problemas que enfrentan las mujeres en la </a:t>
            </a:r>
            <a:r>
              <a:rPr lang="en-US" sz="1200" b="0" i="0" u="none" strike="noStrike" kern="1200" baseline="0" dirty="0" err="1">
                <a:solidFill>
                  <a:schemeClr val="tx1"/>
                </a:solidFill>
                <a:latin typeface="+mn-lt"/>
                <a:ea typeface="+mn-ea"/>
                <a:cs typeface="+mn-cs"/>
              </a:rPr>
              <a:t>actualidad</a:t>
            </a:r>
            <a:r>
              <a:rPr lang="en-US" sz="1200" b="0" i="0" u="none" strike="noStrike" kern="1200" baseline="0" dirty="0">
                <a:solidFill>
                  <a:schemeClr val="tx1"/>
                </a:solidFill>
                <a:latin typeface="+mn-lt"/>
                <a:ea typeface="+mn-ea"/>
                <a:cs typeface="+mn-cs"/>
              </a:rPr>
              <a:t>.</a:t>
            </a:r>
          </a:p>
          <a:p>
            <a:br>
              <a:rPr lang="es-ES" sz="1200" b="0" i="1" u="none" strike="noStrike" kern="1200" baseline="0" dirty="0">
                <a:solidFill>
                  <a:schemeClr val="tx1"/>
                </a:solidFill>
                <a:latin typeface="+mn-lt"/>
                <a:ea typeface="+mn-ea"/>
                <a:cs typeface="+mn-cs"/>
              </a:rPr>
            </a:br>
            <a:r>
              <a:rPr lang="es-ES" sz="1200" b="0" i="1" u="none" strike="noStrike" kern="1200" baseline="0" dirty="0">
                <a:solidFill>
                  <a:schemeClr val="tx1"/>
                </a:solidFill>
                <a:latin typeface="+mn-lt"/>
                <a:ea typeface="+mn-ea"/>
                <a:cs typeface="+mn-cs"/>
              </a:rPr>
              <a:t>Bold </a:t>
            </a:r>
            <a:r>
              <a:rPr lang="es-ES" sz="1200" b="0" i="1" u="none" strike="noStrike" kern="1200" baseline="0" dirty="0" err="1">
                <a:solidFill>
                  <a:schemeClr val="tx1"/>
                </a:solidFill>
                <a:latin typeface="+mn-lt"/>
                <a:ea typeface="+mn-ea"/>
                <a:cs typeface="+mn-cs"/>
              </a:rPr>
              <a:t>Connections</a:t>
            </a:r>
            <a:r>
              <a:rPr lang="es-ES" sz="1200" b="0" i="1"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es una revista electrónica mensual que trae las últimas noticias. Regístrate en nuestro sitio web.</a:t>
            </a:r>
          </a:p>
          <a:p>
            <a:br>
              <a:rPr lang="es-ES" sz="1200" b="0" i="1" u="none" strike="noStrike" kern="1200" baseline="0" dirty="0">
                <a:solidFill>
                  <a:schemeClr val="tx1"/>
                </a:solidFill>
                <a:latin typeface="+mn-lt"/>
                <a:ea typeface="+mn-ea"/>
                <a:cs typeface="+mn-cs"/>
              </a:rPr>
            </a:br>
            <a:r>
              <a:rPr lang="es-ES" sz="1200" b="0" i="1" u="none" strike="noStrike" kern="1200" baseline="0" dirty="0" err="1">
                <a:solidFill>
                  <a:schemeClr val="tx1"/>
                </a:solidFill>
                <a:latin typeface="+mn-lt"/>
                <a:ea typeface="+mn-ea"/>
                <a:cs typeface="+mn-cs"/>
              </a:rPr>
              <a:t>Daily</a:t>
            </a:r>
            <a:r>
              <a:rPr lang="es-ES" sz="1200" b="0" i="1" u="none" strike="noStrike" kern="1200" baseline="0" dirty="0">
                <a:solidFill>
                  <a:schemeClr val="tx1"/>
                </a:solidFill>
                <a:latin typeface="+mn-lt"/>
                <a:ea typeface="+mn-ea"/>
                <a:cs typeface="+mn-cs"/>
              </a:rPr>
              <a:t> Grace </a:t>
            </a:r>
            <a:r>
              <a:rPr lang="es-ES" sz="1200" b="0" i="0" u="none" strike="noStrike" kern="1200" baseline="0" dirty="0">
                <a:solidFill>
                  <a:schemeClr val="tx1"/>
                </a:solidFill>
                <a:latin typeface="+mn-lt"/>
                <a:ea typeface="+mn-ea"/>
                <a:cs typeface="+mn-cs"/>
              </a:rPr>
              <a:t>es una aplicación para teléfonos inteligentes que nos ofrece devociones, reflexiones, oraciones diarias y muchas otras cosas más.</a:t>
            </a:r>
          </a:p>
          <a:p>
            <a:br>
              <a:rPr lang="es-ES" sz="1200" b="0"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Ya sea que formes parte o no de un grupo local, puedes formar parte de nuestra comunidad digital en </a:t>
            </a:r>
            <a:r>
              <a:rPr lang="es-ES" sz="1200" b="0" i="1" u="none" strike="noStrike" kern="1200" baseline="0" dirty="0">
                <a:solidFill>
                  <a:schemeClr val="tx1"/>
                </a:solidFill>
                <a:latin typeface="+mn-lt"/>
                <a:ea typeface="+mn-ea"/>
                <a:cs typeface="+mn-cs"/>
              </a:rPr>
              <a:t>Facebook</a:t>
            </a:r>
            <a:r>
              <a:rPr lang="es-ES" sz="1200" b="0" i="0" u="none" strike="noStrike" kern="1200" baseline="0" dirty="0">
                <a:solidFill>
                  <a:schemeClr val="tx1"/>
                </a:solidFill>
                <a:latin typeface="+mn-lt"/>
                <a:ea typeface="+mn-ea"/>
                <a:cs typeface="+mn-cs"/>
              </a:rPr>
              <a:t>.</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Con </a:t>
            </a:r>
            <a:r>
              <a:rPr lang="es-ES" sz="1200" b="0" i="1" u="none" strike="noStrike" kern="1200" baseline="0" dirty="0">
                <a:solidFill>
                  <a:schemeClr val="tx1"/>
                </a:solidFill>
                <a:latin typeface="+mn-lt"/>
                <a:ea typeface="+mn-ea"/>
                <a:cs typeface="+mn-cs"/>
              </a:rPr>
              <a:t>Twitter, </a:t>
            </a:r>
            <a:r>
              <a:rPr lang="es-ES" sz="1200" b="0" i="0" u="none" strike="noStrike" kern="1200" baseline="0" dirty="0">
                <a:solidFill>
                  <a:schemeClr val="tx1"/>
                </a:solidFill>
                <a:latin typeface="+mn-lt"/>
                <a:ea typeface="+mn-ea"/>
                <a:cs typeface="+mn-cs"/>
              </a:rPr>
              <a:t>se puede </a:t>
            </a:r>
            <a:r>
              <a:rPr lang="es-ES" sz="1200" b="0" i="0" u="none" strike="noStrike" kern="1200" baseline="0" dirty="0" err="1">
                <a:solidFill>
                  <a:schemeClr val="tx1"/>
                </a:solidFill>
                <a:latin typeface="+mn-lt"/>
                <a:ea typeface="+mn-ea"/>
                <a:cs typeface="+mn-cs"/>
              </a:rPr>
              <a:t>communicar</a:t>
            </a:r>
            <a:r>
              <a:rPr lang="es-ES" sz="1200" b="0" i="0" u="none" strike="noStrike" kern="1200" baseline="0" dirty="0">
                <a:solidFill>
                  <a:schemeClr val="tx1"/>
                </a:solidFill>
                <a:latin typeface="+mn-lt"/>
                <a:ea typeface="+mn-ea"/>
                <a:cs typeface="+mn-cs"/>
              </a:rPr>
              <a:t> en 140 caracteres o menos.</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Con </a:t>
            </a:r>
            <a:r>
              <a:rPr lang="es-ES" sz="1200" b="0" i="1" u="none" strike="noStrike" kern="1200" baseline="0" dirty="0">
                <a:solidFill>
                  <a:schemeClr val="tx1"/>
                </a:solidFill>
                <a:latin typeface="+mn-lt"/>
                <a:ea typeface="+mn-ea"/>
                <a:cs typeface="+mn-cs"/>
              </a:rPr>
              <a:t>Pinterest, </a:t>
            </a:r>
            <a:r>
              <a:rPr lang="es-ES" sz="1200" b="0" i="0" u="none" strike="noStrike" kern="1200" baseline="0" dirty="0">
                <a:solidFill>
                  <a:schemeClr val="tx1"/>
                </a:solidFill>
                <a:latin typeface="+mn-lt"/>
                <a:ea typeface="+mn-ea"/>
                <a:cs typeface="+mn-cs"/>
              </a:rPr>
              <a:t>uno puede cargar, guardar, ordenar, administrar, ver, y compartir imágenes.</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Y </a:t>
            </a:r>
            <a:r>
              <a:rPr lang="es-ES" sz="1200" b="0" i="1" u="none" strike="noStrike" kern="1200" baseline="0" dirty="0" err="1">
                <a:solidFill>
                  <a:schemeClr val="tx1"/>
                </a:solidFill>
                <a:latin typeface="+mn-lt"/>
                <a:ea typeface="+mn-ea"/>
                <a:cs typeface="+mn-cs"/>
              </a:rPr>
              <a:t>instagram</a:t>
            </a:r>
            <a:r>
              <a:rPr lang="es-ES" sz="1200" b="0" i="1"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se puede usar para compartir tu vida en fotos.</a:t>
            </a:r>
          </a:p>
          <a:p>
            <a:endParaRPr lang="es-ES" sz="1200" b="0" i="0" u="none" strike="noStrike" kern="1200" baseline="0" dirty="0">
              <a:solidFill>
                <a:schemeClr val="tx1"/>
              </a:solidFill>
              <a:latin typeface="+mn-lt"/>
              <a:ea typeface="+mn-ea"/>
              <a:cs typeface="+mn-cs"/>
            </a:endParaRPr>
          </a:p>
          <a:p>
            <a:endParaRPr lang="es-E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err="1">
                <a:solidFill>
                  <a:schemeClr val="tx1"/>
                </a:solidFill>
                <a:latin typeface="+mn-lt"/>
                <a:ea typeface="+mn-ea"/>
                <a:cs typeface="+mn-cs"/>
              </a:rPr>
              <a:t>Te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sentirás</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apoyada</a:t>
            </a:r>
            <a:endParaRPr lang="es-ES" sz="1200" b="0" i="0" u="none" strike="noStrike" kern="1200" baseline="0" dirty="0">
              <a:solidFill>
                <a:schemeClr val="tx1"/>
              </a:solidFill>
              <a:latin typeface="+mn-lt"/>
              <a:ea typeface="+mn-ea"/>
              <a:cs typeface="+mn-cs"/>
            </a:endParaRP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La organización de mujeres de toda la Iglesia apoya a las mujeres de todas las edades en miles de congregaciones a través de Estados Unidos y del Caribe</a:t>
            </a:r>
          </a:p>
          <a:p>
            <a:r>
              <a:rPr lang="es-ES" sz="1200" b="0" i="0" u="none" strike="noStrike" kern="1200" baseline="0" dirty="0">
                <a:solidFill>
                  <a:schemeClr val="tx1"/>
                </a:solidFill>
                <a:latin typeface="+mn-lt"/>
                <a:ea typeface="+mn-ea"/>
                <a:cs typeface="+mn-cs"/>
              </a:rPr>
              <a:t>que se reúnen en comunidad para crecer en nuestra fe y servir a Dios cuando:</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 sostenemos a las mujeres que responden al llamado de Dios en sus vidas y las ayudamos a descubrir sus dones espirituales a través de talleres, retiros, recursos, becas y una educación </a:t>
            </a:r>
            <a:r>
              <a:rPr lang="en-US" sz="1200" b="0" i="0" u="none" strike="noStrike" kern="1200" baseline="0" dirty="0">
                <a:solidFill>
                  <a:schemeClr val="tx1"/>
                </a:solidFill>
                <a:latin typeface="+mn-lt"/>
                <a:ea typeface="+mn-ea"/>
                <a:cs typeface="+mn-cs"/>
              </a:rPr>
              <a:t>global;</a:t>
            </a:r>
          </a:p>
          <a:p>
            <a:br>
              <a:rPr lang="es-ES" sz="1200" b="0"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 facilitamos capacitación para la erradicación de las actitudes racistas, para luchar contra los acosos, la </a:t>
            </a:r>
            <a:r>
              <a:rPr lang="en-US" sz="1200" b="0" i="0" u="none" strike="noStrike" kern="1200" baseline="0" dirty="0" err="1">
                <a:solidFill>
                  <a:schemeClr val="tx1"/>
                </a:solidFill>
                <a:latin typeface="+mn-lt"/>
                <a:ea typeface="+mn-ea"/>
                <a:cs typeface="+mn-cs"/>
              </a:rPr>
              <a:t>violencia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doméstica</a:t>
            </a:r>
            <a:r>
              <a:rPr lang="en-US" sz="1200" b="0" i="0" u="none" strike="noStrike" kern="1200" baseline="0" dirty="0">
                <a:solidFill>
                  <a:schemeClr val="tx1"/>
                </a:solidFill>
                <a:latin typeface="+mn-lt"/>
                <a:ea typeface="+mn-ea"/>
                <a:cs typeface="+mn-cs"/>
              </a:rPr>
              <a:t>, el </a:t>
            </a:r>
            <a:r>
              <a:rPr lang="en-US" sz="1200" b="0" i="0" u="none" strike="noStrike" kern="1200" baseline="0" dirty="0" err="1">
                <a:solidFill>
                  <a:schemeClr val="tx1"/>
                </a:solidFill>
                <a:latin typeface="+mn-lt"/>
                <a:ea typeface="+mn-ea"/>
                <a:cs typeface="+mn-cs"/>
              </a:rPr>
              <a:t>acoso</a:t>
            </a:r>
            <a:r>
              <a:rPr lang="en-US" sz="1200" b="0" i="0" u="none" strike="noStrike" kern="1200" baseline="0" dirty="0">
                <a:solidFill>
                  <a:schemeClr val="tx1"/>
                </a:solidFill>
                <a:latin typeface="+mn-lt"/>
                <a:ea typeface="+mn-ea"/>
                <a:cs typeface="+mn-cs"/>
              </a:rPr>
              <a:t> escolar, </a:t>
            </a:r>
            <a:r>
              <a:rPr lang="en-US" sz="1200" b="0" i="0" u="none" strike="noStrike" kern="1200" baseline="0" dirty="0" err="1">
                <a:solidFill>
                  <a:schemeClr val="tx1"/>
                </a:solidFill>
                <a:latin typeface="+mn-lt"/>
                <a:ea typeface="+mn-ea"/>
                <a:cs typeface="+mn-cs"/>
              </a:rPr>
              <a:t>problemas</a:t>
            </a:r>
            <a:r>
              <a:rPr lang="en-US" sz="1200" b="0" i="0" u="none" strike="noStrike" kern="1200" baseline="0" dirty="0">
                <a:solidFill>
                  <a:schemeClr val="tx1"/>
                </a:solidFill>
                <a:latin typeface="+mn-lt"/>
                <a:ea typeface="+mn-ea"/>
                <a:cs typeface="+mn-cs"/>
              </a:rPr>
              <a:t> de </a:t>
            </a:r>
            <a:r>
              <a:rPr lang="es-ES" sz="1200" b="0" i="0" u="none" strike="noStrike" kern="1200" baseline="0" dirty="0">
                <a:solidFill>
                  <a:schemeClr val="tx1"/>
                </a:solidFill>
                <a:latin typeface="+mn-lt"/>
                <a:ea typeface="+mn-ea"/>
                <a:cs typeface="+mn-cs"/>
              </a:rPr>
              <a:t>inmigración, el tráfico de personas; y apoyamos la creación de refugios seguros para los niños.</a:t>
            </a:r>
            <a:br>
              <a:rPr lang="es-ES" sz="1200" b="0" i="0" u="none" strike="noStrike" kern="1200" baseline="0" dirty="0">
                <a:solidFill>
                  <a:schemeClr val="tx1"/>
                </a:solidFill>
                <a:latin typeface="+mn-lt"/>
                <a:ea typeface="+mn-ea"/>
                <a:cs typeface="+mn-cs"/>
              </a:rPr>
            </a:br>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 ofrecemos becas a mujeres luteranas que cursan </a:t>
            </a:r>
            <a:r>
              <a:rPr lang="en-US" sz="1200" b="0" i="0" u="none" strike="noStrike" kern="1200" baseline="0" dirty="0" err="1">
                <a:solidFill>
                  <a:schemeClr val="tx1"/>
                </a:solidFill>
                <a:latin typeface="+mn-lt"/>
                <a:ea typeface="+mn-ea"/>
                <a:cs typeface="+mn-cs"/>
              </a:rPr>
              <a:t>estudios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universitarios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grado</a:t>
            </a:r>
            <a:r>
              <a:rPr lang="en-US" sz="1200" b="0" i="0" u="none" strike="noStrike" kern="1200" baseline="0" dirty="0">
                <a:solidFill>
                  <a:schemeClr val="tx1"/>
                </a:solidFill>
                <a:latin typeface="+mn-lt"/>
                <a:ea typeface="+mn-ea"/>
                <a:cs typeface="+mn-cs"/>
              </a:rPr>
              <a:t> o </a:t>
            </a:r>
            <a:r>
              <a:rPr lang="en-US" sz="1200" b="0" i="0" u="none" strike="noStrike" kern="1200" baseline="0" dirty="0" err="1">
                <a:solidFill>
                  <a:schemeClr val="tx1"/>
                </a:solidFill>
                <a:latin typeface="+mn-lt"/>
                <a:ea typeface="+mn-ea"/>
                <a:cs typeface="+mn-cs"/>
              </a:rPr>
              <a:t>postgrado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profesionales</a:t>
            </a:r>
            <a:r>
              <a:rPr lang="en-US" sz="1200" b="0" i="0" u="none" strike="noStrike" kern="1200" baseline="0" dirty="0">
                <a:solidFill>
                  <a:schemeClr val="tx1"/>
                </a:solidFill>
                <a:latin typeface="+mn-lt"/>
                <a:ea typeface="+mn-ea"/>
                <a:cs typeface="+mn-cs"/>
              </a:rPr>
              <a:t> o </a:t>
            </a:r>
            <a:r>
              <a:rPr lang="en-US" sz="1200" b="0" i="0" u="none" strike="noStrike" kern="1200" baseline="0" dirty="0" err="1">
                <a:solidFill>
                  <a:schemeClr val="tx1"/>
                </a:solidFill>
                <a:latin typeface="+mn-lt"/>
                <a:ea typeface="+mn-ea"/>
                <a:cs typeface="+mn-cs"/>
              </a:rPr>
              <a:t>vocacionales</a:t>
            </a:r>
            <a:r>
              <a:rPr lang="en-US" sz="1200" b="0" i="0" u="none" strike="noStrike" kern="1200" baseline="0" dirty="0">
                <a:solidFill>
                  <a:schemeClr val="tx1"/>
                </a:solidFill>
                <a:latin typeface="+mn-lt"/>
                <a:ea typeface="+mn-ea"/>
                <a:cs typeface="+mn-cs"/>
              </a:rPr>
              <a:t>.</a:t>
            </a:r>
          </a:p>
          <a:p>
            <a:br>
              <a:rPr lang="en-US" sz="1200" b="1" i="0" u="none" strike="noStrike" kern="1200" baseline="0" dirty="0">
                <a:solidFill>
                  <a:schemeClr val="tx1"/>
                </a:solidFill>
                <a:latin typeface="+mn-lt"/>
                <a:ea typeface="+mn-ea"/>
                <a:cs typeface="+mn-cs"/>
              </a:rPr>
            </a:br>
            <a:br>
              <a:rPr lang="es-ES" sz="1200" b="1" i="0" u="none" strike="noStrike" kern="1200" baseline="0" dirty="0">
                <a:solidFill>
                  <a:schemeClr val="tx1"/>
                </a:solidFill>
                <a:latin typeface="+mn-lt"/>
                <a:ea typeface="+mn-ea"/>
                <a:cs typeface="+mn-cs"/>
              </a:rPr>
            </a:br>
            <a:r>
              <a:rPr lang="es-ES" sz="1200" b="1" i="0" u="none" strike="noStrike" kern="1200" baseline="0" dirty="0">
                <a:solidFill>
                  <a:schemeClr val="tx1"/>
                </a:solidFill>
                <a:latin typeface="+mn-lt"/>
                <a:ea typeface="+mn-ea"/>
                <a:cs typeface="+mn-cs"/>
              </a:rPr>
              <a:t>Para más información sobre las medidas tomadas en la Décima</a:t>
            </a:r>
          </a:p>
          <a:p>
            <a:r>
              <a:rPr lang="es-ES" sz="1200" b="1" i="0" u="none" strike="noStrike" kern="1200" baseline="0" dirty="0">
                <a:solidFill>
                  <a:schemeClr val="tx1"/>
                </a:solidFill>
                <a:latin typeface="+mn-lt"/>
                <a:ea typeface="+mn-ea"/>
                <a:cs typeface="+mn-cs"/>
              </a:rPr>
              <a:t>Convención Trienal (2017), visita womenoftheelca.org bajo Tools</a:t>
            </a:r>
          </a:p>
          <a:p>
            <a:r>
              <a:rPr lang="en-US" sz="1200" b="1" i="0" u="none" strike="noStrike" kern="1200" baseline="0" dirty="0">
                <a:solidFill>
                  <a:schemeClr val="tx1"/>
                </a:solidFill>
                <a:latin typeface="+mn-lt"/>
                <a:ea typeface="+mn-ea"/>
                <a:cs typeface="+mn-cs"/>
              </a:rPr>
              <a:t>For Leaders.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11</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rgbClr val="00678F"/>
                </a:solidFill>
                <a:latin typeface="Futura Hv BT" panose="020B0702020204020204" pitchFamily="34" charset="0"/>
              </a:rPr>
              <a:t>Apoyamos</a:t>
            </a:r>
            <a:r>
              <a:rPr lang="en-US" sz="1800" b="1" dirty="0">
                <a:solidFill>
                  <a:srgbClr val="00678F"/>
                </a:solidFill>
                <a:latin typeface="Futura Hv BT" panose="020B0702020204020204" pitchFamily="34" charset="0"/>
              </a:rPr>
              <a:t> </a:t>
            </a:r>
            <a:r>
              <a:rPr lang="en-US" sz="1800" b="1" dirty="0" err="1">
                <a:solidFill>
                  <a:srgbClr val="00678F"/>
                </a:solidFill>
                <a:latin typeface="Futura Hv BT" panose="020B0702020204020204" pitchFamily="34" charset="0"/>
              </a:rPr>
              <a:t>mujeres</a:t>
            </a:r>
            <a:r>
              <a:rPr lang="en-US" sz="1800" b="1" dirty="0">
                <a:solidFill>
                  <a:srgbClr val="00678F"/>
                </a:solidFill>
                <a:latin typeface="Futura Hv BT" panose="020B0702020204020204" pitchFamily="34" charset="0"/>
              </a:rPr>
              <a:t> de </a:t>
            </a:r>
            <a:r>
              <a:rPr lang="en-US" sz="1800" b="1" dirty="0" err="1">
                <a:solidFill>
                  <a:srgbClr val="00678F"/>
                </a:solidFill>
                <a:latin typeface="Futura Hv BT" panose="020B0702020204020204" pitchFamily="34" charset="0"/>
              </a:rPr>
              <a:t>todas</a:t>
            </a:r>
            <a:r>
              <a:rPr lang="en-US" sz="1800" b="1" dirty="0">
                <a:solidFill>
                  <a:srgbClr val="00678F"/>
                </a:solidFill>
                <a:latin typeface="Futura Hv BT" panose="020B0702020204020204" pitchFamily="34" charset="0"/>
              </a:rPr>
              <a:t> las </a:t>
            </a:r>
            <a:r>
              <a:rPr lang="en-US" sz="1800" b="1" dirty="0" err="1">
                <a:solidFill>
                  <a:srgbClr val="00678F"/>
                </a:solidFill>
                <a:latin typeface="Futura Hv BT" panose="020B0702020204020204" pitchFamily="34" charset="0"/>
              </a:rPr>
              <a:t>edades</a:t>
            </a:r>
            <a:endParaRPr lang="en-US" sz="1800" dirty="0">
              <a:solidFill>
                <a:srgbClr val="00678F"/>
              </a:solidFill>
              <a:latin typeface="Futura Hv BT" panose="020B07020202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Futura Bk BT" panose="020B0502020204020303" pitchFamily="34" charset="0"/>
                <a:ea typeface="+mn-ea"/>
                <a:cs typeface="+mn-cs"/>
              </a:rPr>
              <a:t>Mujeres</a:t>
            </a:r>
            <a:r>
              <a:rPr lang="en-US" sz="1200" kern="1200" dirty="0">
                <a:solidFill>
                  <a:schemeClr val="tx1"/>
                </a:solidFill>
                <a:effectLst/>
                <a:latin typeface="Futura Bk BT" panose="020B0502020204020303" pitchFamily="34" charset="0"/>
                <a:ea typeface="+mn-ea"/>
                <a:cs typeface="+mn-cs"/>
              </a:rPr>
              <a:t> de la IELA </a:t>
            </a:r>
            <a:r>
              <a:rPr lang="en-US" sz="1200" kern="1200" dirty="0" err="1">
                <a:solidFill>
                  <a:schemeClr val="tx1"/>
                </a:solidFill>
                <a:effectLst/>
                <a:latin typeface="Futura Bk BT" panose="020B0502020204020303" pitchFamily="34" charset="0"/>
                <a:ea typeface="+mn-ea"/>
                <a:cs typeface="+mn-cs"/>
              </a:rPr>
              <a:t>apoya</a:t>
            </a:r>
            <a:r>
              <a:rPr lang="en-US" sz="1200" kern="1200" dirty="0">
                <a:solidFill>
                  <a:schemeClr val="tx1"/>
                </a:solidFill>
                <a:effectLst/>
                <a:latin typeface="Futura Bk BT" panose="020B0502020204020303" pitchFamily="34" charset="0"/>
                <a:ea typeface="+mn-ea"/>
                <a:cs typeface="+mn-cs"/>
              </a:rPr>
              <a:t> a las </a:t>
            </a:r>
            <a:r>
              <a:rPr lang="en-US" sz="1200" kern="1200" dirty="0" err="1">
                <a:solidFill>
                  <a:schemeClr val="tx1"/>
                </a:solidFill>
                <a:effectLst/>
                <a:latin typeface="Futura Bk BT" panose="020B0502020204020303" pitchFamily="34" charset="0"/>
                <a:ea typeface="+mn-ea"/>
                <a:cs typeface="+mn-cs"/>
              </a:rPr>
              <a:t>mujeres</a:t>
            </a:r>
            <a:r>
              <a:rPr lang="en-US" sz="1200" kern="1200" dirty="0">
                <a:solidFill>
                  <a:schemeClr val="tx1"/>
                </a:solidFill>
                <a:effectLst/>
                <a:latin typeface="Futura Bk BT" panose="020B0502020204020303" pitchFamily="34" charset="0"/>
                <a:ea typeface="+mn-ea"/>
                <a:cs typeface="+mn-cs"/>
              </a:rPr>
              <a:t> a </a:t>
            </a:r>
            <a:r>
              <a:rPr lang="en-US" sz="1200" kern="1200" dirty="0" err="1">
                <a:solidFill>
                  <a:schemeClr val="tx1"/>
                </a:solidFill>
                <a:effectLst/>
                <a:latin typeface="Futura Bk BT" panose="020B0502020204020303" pitchFamily="34" charset="0"/>
                <a:ea typeface="+mn-ea"/>
                <a:cs typeface="+mn-cs"/>
              </a:rPr>
              <a:t>medida</a:t>
            </a:r>
            <a:r>
              <a:rPr lang="en-US" sz="1200" kern="1200" dirty="0">
                <a:solidFill>
                  <a:schemeClr val="tx1"/>
                </a:solidFill>
                <a:effectLst/>
                <a:latin typeface="Futura Bk BT" panose="020B0502020204020303" pitchFamily="34" charset="0"/>
                <a:ea typeface="+mn-ea"/>
                <a:cs typeface="+mn-cs"/>
              </a:rPr>
              <a:t> que </a:t>
            </a:r>
            <a:r>
              <a:rPr lang="en-US" sz="1200" kern="1200" dirty="0" err="1">
                <a:solidFill>
                  <a:schemeClr val="tx1"/>
                </a:solidFill>
                <a:effectLst/>
                <a:latin typeface="Futura Bk BT" panose="020B0502020204020303" pitchFamily="34" charset="0"/>
                <a:ea typeface="+mn-ea"/>
                <a:cs typeface="+mn-cs"/>
              </a:rPr>
              <a:t>disciernen</a:t>
            </a:r>
            <a:r>
              <a:rPr lang="en-US" sz="1200" kern="1200" dirty="0">
                <a:solidFill>
                  <a:schemeClr val="tx1"/>
                </a:solidFill>
                <a:effectLst/>
                <a:latin typeface="Futura Bk BT" panose="020B0502020204020303" pitchFamily="34" charset="0"/>
                <a:ea typeface="+mn-ea"/>
                <a:cs typeface="+mn-cs"/>
              </a:rPr>
              <a:t> el </a:t>
            </a:r>
            <a:r>
              <a:rPr lang="en-US" sz="1200" kern="1200" dirty="0" err="1">
                <a:solidFill>
                  <a:schemeClr val="tx1"/>
                </a:solidFill>
                <a:effectLst/>
                <a:latin typeface="Futura Bk BT" panose="020B0502020204020303" pitchFamily="34" charset="0"/>
                <a:ea typeface="+mn-ea"/>
                <a:cs typeface="+mn-cs"/>
              </a:rPr>
              <a:t>llamado</a:t>
            </a:r>
            <a:r>
              <a:rPr lang="en-US" sz="1200" kern="1200" dirty="0">
                <a:solidFill>
                  <a:schemeClr val="tx1"/>
                </a:solidFill>
                <a:effectLst/>
                <a:latin typeface="Futura Bk BT" panose="020B0502020204020303" pitchFamily="34" charset="0"/>
                <a:ea typeface="+mn-ea"/>
                <a:cs typeface="+mn-cs"/>
              </a:rPr>
              <a:t> de Dios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en</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sus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vidas</a:t>
            </a:r>
            <a:r>
              <a:rPr lang="en-US" sz="1200" kern="1200" baseline="0" dirty="0">
                <a:solidFill>
                  <a:schemeClr val="tx1"/>
                </a:solidFill>
                <a:effectLst/>
                <a:latin typeface="Futura Bk BT" panose="020B0502020204020303" pitchFamily="34" charset="0"/>
                <a:ea typeface="+mn-ea"/>
                <a:cs typeface="+mn-cs"/>
              </a:rPr>
              <a:t> y </a:t>
            </a:r>
            <a:r>
              <a:rPr lang="en-US" sz="1200" kern="1200" baseline="0" dirty="0" err="1">
                <a:solidFill>
                  <a:schemeClr val="tx1"/>
                </a:solidFill>
                <a:effectLst/>
                <a:latin typeface="Futura Bk BT" panose="020B0502020204020303" pitchFamily="34" charset="0"/>
                <a:ea typeface="+mn-ea"/>
                <a:cs typeface="+mn-cs"/>
              </a:rPr>
              <a:t>descubren</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sus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dones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espirituales</a:t>
            </a:r>
            <a:r>
              <a:rPr lang="en-US" sz="1200" kern="1200" baseline="0" dirty="0">
                <a:solidFill>
                  <a:schemeClr val="tx1"/>
                </a:solidFill>
                <a:effectLst/>
                <a:latin typeface="Futura Bk BT" panose="020B0502020204020303"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Futura Bk BT" panose="020B05020202040203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Futura Bk BT" panose="020B0502020204020303" pitchFamily="34" charset="0"/>
                <a:ea typeface="+mn-ea"/>
                <a:cs typeface="+mn-cs"/>
              </a:rPr>
              <a:t>Hacemos</a:t>
            </a:r>
            <a:r>
              <a:rPr lang="en-US" sz="1200" kern="1200" dirty="0">
                <a:solidFill>
                  <a:schemeClr val="tx1"/>
                </a:solidFill>
                <a:effectLst/>
                <a:latin typeface="Futura Bk BT" panose="020B0502020204020303" pitchFamily="34" charset="0"/>
                <a:ea typeface="+mn-ea"/>
                <a:cs typeface="+mn-cs"/>
              </a:rPr>
              <a:t> </a:t>
            </a:r>
            <a:r>
              <a:rPr lang="en-US" sz="1200" kern="1200" dirty="0" err="1">
                <a:solidFill>
                  <a:schemeClr val="tx1"/>
                </a:solidFill>
                <a:effectLst/>
                <a:latin typeface="Futura Bk BT" panose="020B0502020204020303" pitchFamily="34" charset="0"/>
                <a:ea typeface="+mn-ea"/>
                <a:cs typeface="+mn-cs"/>
              </a:rPr>
              <a:t>esto</a:t>
            </a:r>
            <a:r>
              <a:rPr lang="en-US" sz="1200" kern="1200" baseline="0" dirty="0">
                <a:solidFill>
                  <a:schemeClr val="tx1"/>
                </a:solidFill>
                <a:effectLst/>
                <a:latin typeface="Futura Bk BT" panose="020B0502020204020303" pitchFamily="34" charset="0"/>
                <a:ea typeface="+mn-ea"/>
                <a:cs typeface="+mn-cs"/>
              </a:rPr>
              <a:t> a </a:t>
            </a:r>
            <a:r>
              <a:rPr lang="en-US" sz="1200" kern="1200" baseline="0" dirty="0" err="1">
                <a:solidFill>
                  <a:schemeClr val="tx1"/>
                </a:solidFill>
                <a:effectLst/>
                <a:latin typeface="Futura Bk BT" panose="020B0502020204020303" pitchFamily="34" charset="0"/>
                <a:ea typeface="+mn-ea"/>
                <a:cs typeface="+mn-cs"/>
              </a:rPr>
              <a:t>través</a:t>
            </a:r>
            <a:r>
              <a:rPr lang="en-US" sz="1200" kern="1200" baseline="0" dirty="0">
                <a:solidFill>
                  <a:schemeClr val="tx1"/>
                </a:solidFill>
                <a:effectLst/>
                <a:latin typeface="Futura Bk BT" panose="020B0502020204020303" pitchFamily="34" charset="0"/>
                <a:ea typeface="+mn-ea"/>
                <a:cs typeface="+mn-cs"/>
              </a:rPr>
              <a:t> de </a:t>
            </a:r>
            <a:r>
              <a:rPr lang="en-US" sz="1200" kern="1200" baseline="0" dirty="0" err="1">
                <a:solidFill>
                  <a:schemeClr val="tx1"/>
                </a:solidFill>
                <a:effectLst/>
                <a:latin typeface="Futura Bk BT" panose="020B0502020204020303" pitchFamily="34" charset="0"/>
                <a:ea typeface="+mn-ea"/>
                <a:cs typeface="+mn-cs"/>
              </a:rPr>
              <a:t>talleres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retiros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recursos</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becas</a:t>
            </a:r>
            <a:r>
              <a:rPr lang="en-US" sz="1200" kern="1200" baseline="0" dirty="0">
                <a:solidFill>
                  <a:schemeClr val="tx1"/>
                </a:solidFill>
                <a:effectLst/>
                <a:latin typeface="Futura Bk BT" panose="020B0502020204020303" pitchFamily="34" charset="0"/>
                <a:ea typeface="+mn-ea"/>
                <a:cs typeface="+mn-cs"/>
              </a:rPr>
              <a:t> y </a:t>
            </a:r>
            <a:r>
              <a:rPr lang="en-US" sz="1200" kern="1200" baseline="0" dirty="0" err="1">
                <a:solidFill>
                  <a:schemeClr val="tx1"/>
                </a:solidFill>
                <a:effectLst/>
                <a:latin typeface="Futura Bk BT" panose="020B0502020204020303" pitchFamily="34" charset="0"/>
                <a:ea typeface="+mn-ea"/>
                <a:cs typeface="+mn-cs"/>
              </a:rPr>
              <a:t>educación</a:t>
            </a:r>
            <a:r>
              <a:rPr lang="en-US" sz="1200" kern="1200" baseline="0" dirty="0">
                <a:solidFill>
                  <a:schemeClr val="tx1"/>
                </a:solidFill>
                <a:effectLst/>
                <a:latin typeface="Futura Bk BT" panose="020B0502020204020303" pitchFamily="34" charset="0"/>
                <a:ea typeface="+mn-ea"/>
                <a:cs typeface="+mn-cs"/>
              </a:rPr>
              <a:t> global.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Futura Bk BT" panose="020B05020202040203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Futura Bk BT" panose="020B0502020204020303" pitchFamily="34" charset="0"/>
                <a:ea typeface="+mn-ea"/>
                <a:cs typeface="+mn-cs"/>
              </a:rPr>
              <a:t>Tambien </a:t>
            </a:r>
            <a:r>
              <a:rPr lang="en-US" sz="1200" kern="1200" dirty="0" err="1">
                <a:solidFill>
                  <a:schemeClr val="tx1"/>
                </a:solidFill>
                <a:effectLst/>
                <a:latin typeface="Futura Bk BT" panose="020B0502020204020303" pitchFamily="34" charset="0"/>
                <a:ea typeface="+mn-ea"/>
                <a:cs typeface="+mn-cs"/>
              </a:rPr>
              <a:t>facilitamos</a:t>
            </a:r>
            <a:r>
              <a:rPr lang="en-US" sz="1200" kern="1200" dirty="0">
                <a:solidFill>
                  <a:schemeClr val="tx1"/>
                </a:solidFill>
                <a:effectLst/>
                <a:latin typeface="Futura Bk BT" panose="020B0502020204020303" pitchFamily="34" charset="0"/>
                <a:ea typeface="+mn-ea"/>
                <a:cs typeface="+mn-cs"/>
              </a:rPr>
              <a:t> </a:t>
            </a:r>
            <a:r>
              <a:rPr lang="en-US" sz="1200" kern="1200" dirty="0" err="1">
                <a:solidFill>
                  <a:schemeClr val="tx1"/>
                </a:solidFill>
                <a:effectLst/>
                <a:latin typeface="Futura Bk BT" panose="020B0502020204020303" pitchFamily="34" charset="0"/>
                <a:ea typeface="+mn-ea"/>
                <a:cs typeface="+mn-cs"/>
              </a:rPr>
              <a:t>capacitación</a:t>
            </a:r>
            <a:r>
              <a:rPr lang="en-US" sz="1200" kern="1200" dirty="0">
                <a:solidFill>
                  <a:schemeClr val="tx1"/>
                </a:solidFill>
                <a:effectLst/>
                <a:latin typeface="Futura Bk BT" panose="020B0502020204020303" pitchFamily="34" charset="0"/>
                <a:ea typeface="+mn-ea"/>
                <a:cs typeface="+mn-cs"/>
              </a:rPr>
              <a:t> contra el </a:t>
            </a:r>
            <a:r>
              <a:rPr lang="en-US" sz="1200" kern="1200" dirty="0" err="1">
                <a:solidFill>
                  <a:schemeClr val="tx1"/>
                </a:solidFill>
                <a:effectLst/>
                <a:latin typeface="Futura Bk BT" panose="020B0502020204020303" pitchFamily="34" charset="0"/>
                <a:ea typeface="+mn-ea"/>
                <a:cs typeface="+mn-cs"/>
              </a:rPr>
              <a:t>racismo</a:t>
            </a:r>
            <a:r>
              <a:rPr lang="en-US" sz="1200" kern="1200" dirty="0">
                <a:solidFill>
                  <a:schemeClr val="tx1"/>
                </a:solidFill>
                <a:effectLst/>
                <a:latin typeface="Futura Bk BT" panose="020B0502020204020303" pitchFamily="34" charset="0"/>
                <a:ea typeface="+mn-ea"/>
                <a:cs typeface="+mn-cs"/>
              </a:rPr>
              <a:t>, el</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acoso</a:t>
            </a:r>
            <a:r>
              <a:rPr lang="en-US" sz="1200" kern="1200" baseline="0" dirty="0">
                <a:solidFill>
                  <a:schemeClr val="tx1"/>
                </a:solidFill>
                <a:effectLst/>
                <a:latin typeface="Futura Bk BT" panose="020B0502020204020303" pitchFamily="34" charset="0"/>
                <a:ea typeface="+mn-ea"/>
                <a:cs typeface="+mn-cs"/>
              </a:rPr>
              <a:t>, la </a:t>
            </a:r>
            <a:r>
              <a:rPr lang="en-US" sz="1200" kern="1200" baseline="0" dirty="0" err="1">
                <a:solidFill>
                  <a:schemeClr val="tx1"/>
                </a:solidFill>
                <a:effectLst/>
                <a:latin typeface="Futura Bk BT" panose="020B0502020204020303" pitchFamily="34" charset="0"/>
                <a:ea typeface="+mn-ea"/>
                <a:cs typeface="+mn-cs"/>
              </a:rPr>
              <a:t>violencia</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doméstica</a:t>
            </a:r>
            <a:r>
              <a:rPr lang="en-US" sz="1200" kern="1200" baseline="0" dirty="0">
                <a:solidFill>
                  <a:schemeClr val="tx1"/>
                </a:solidFill>
                <a:effectLst/>
                <a:latin typeface="Futura Bk BT" panose="020B0502020204020303" pitchFamily="34" charset="0"/>
                <a:ea typeface="+mn-ea"/>
                <a:cs typeface="+mn-cs"/>
              </a:rPr>
              <a:t>, la </a:t>
            </a:r>
            <a:r>
              <a:rPr lang="en-US" sz="1200" kern="1200" baseline="0" dirty="0" err="1">
                <a:solidFill>
                  <a:schemeClr val="tx1"/>
                </a:solidFill>
                <a:effectLst/>
                <a:latin typeface="Futura Bk BT" panose="020B0502020204020303" pitchFamily="34" charset="0"/>
                <a:ea typeface="+mn-ea"/>
                <a:cs typeface="+mn-cs"/>
              </a:rPr>
              <a:t>intimidación</a:t>
            </a:r>
            <a:r>
              <a:rPr lang="en-US" sz="1200" kern="1200" baseline="0" dirty="0">
                <a:solidFill>
                  <a:schemeClr val="tx1"/>
                </a:solidFill>
                <a:effectLst/>
                <a:latin typeface="Futura Bk BT" panose="020B0502020204020303" pitchFamily="34" charset="0"/>
                <a:ea typeface="+mn-ea"/>
                <a:cs typeface="+mn-cs"/>
              </a:rPr>
              <a:t>, las </a:t>
            </a:r>
            <a:r>
              <a:rPr lang="en-US" sz="1200" kern="1200" baseline="0" dirty="0" err="1">
                <a:solidFill>
                  <a:schemeClr val="tx1"/>
                </a:solidFill>
                <a:effectLst/>
                <a:latin typeface="Futura Bk BT" panose="020B0502020204020303" pitchFamily="34" charset="0"/>
                <a:ea typeface="+mn-ea"/>
                <a:cs typeface="+mn-cs"/>
              </a:rPr>
              <a:t>problemas</a:t>
            </a:r>
            <a:r>
              <a:rPr lang="en-US" sz="1200" kern="1200" baseline="0" dirty="0">
                <a:solidFill>
                  <a:schemeClr val="tx1"/>
                </a:solidFill>
                <a:effectLst/>
                <a:latin typeface="Futura Bk BT" panose="020B0502020204020303" pitchFamily="34" charset="0"/>
                <a:ea typeface="+mn-ea"/>
                <a:cs typeface="+mn-cs"/>
              </a:rPr>
              <a:t> de </a:t>
            </a:r>
            <a:r>
              <a:rPr lang="en-US" sz="1200" kern="1200" baseline="0" dirty="0" err="1">
                <a:solidFill>
                  <a:schemeClr val="tx1"/>
                </a:solidFill>
                <a:effectLst/>
                <a:latin typeface="Futura Bk BT" panose="020B0502020204020303" pitchFamily="34" charset="0"/>
                <a:ea typeface="+mn-ea"/>
                <a:cs typeface="+mn-cs"/>
              </a:rPr>
              <a:t>inmigración</a:t>
            </a:r>
            <a:r>
              <a:rPr lang="en-US" sz="1200" kern="1200" baseline="0" dirty="0">
                <a:solidFill>
                  <a:schemeClr val="tx1"/>
                </a:solidFill>
                <a:effectLst/>
                <a:latin typeface="Futura Bk BT" panose="020B0502020204020303" pitchFamily="34" charset="0"/>
                <a:ea typeface="+mn-ea"/>
                <a:cs typeface="+mn-cs"/>
              </a:rPr>
              <a:t> y el </a:t>
            </a:r>
            <a:r>
              <a:rPr lang="en-US" sz="1200" kern="1200" baseline="0" dirty="0" err="1">
                <a:solidFill>
                  <a:schemeClr val="tx1"/>
                </a:solidFill>
                <a:effectLst/>
                <a:latin typeface="Futura Bk BT" panose="020B0502020204020303" pitchFamily="34" charset="0"/>
                <a:ea typeface="+mn-ea"/>
                <a:cs typeface="+mn-cs"/>
              </a:rPr>
              <a:t>tráfico</a:t>
            </a:r>
            <a:r>
              <a:rPr lang="en-US" sz="1200" kern="1200" baseline="0" dirty="0">
                <a:solidFill>
                  <a:schemeClr val="tx1"/>
                </a:solidFill>
                <a:effectLst/>
                <a:latin typeface="Futura Bk BT" panose="020B0502020204020303" pitchFamily="34" charset="0"/>
                <a:ea typeface="+mn-ea"/>
                <a:cs typeface="+mn-cs"/>
              </a:rPr>
              <a:t> </a:t>
            </a:r>
            <a:r>
              <a:rPr lang="en-US" sz="1200" kern="1200" baseline="0" dirty="0" err="1">
                <a:solidFill>
                  <a:schemeClr val="tx1"/>
                </a:solidFill>
                <a:effectLst/>
                <a:latin typeface="Futura Bk BT" panose="020B0502020204020303" pitchFamily="34" charset="0"/>
                <a:ea typeface="+mn-ea"/>
                <a:cs typeface="+mn-cs"/>
              </a:rPr>
              <a:t>humano</a:t>
            </a:r>
            <a:r>
              <a:rPr lang="en-US" sz="1200" kern="1200" baseline="0" dirty="0">
                <a:solidFill>
                  <a:schemeClr val="tx1"/>
                </a:solidFill>
                <a:effectLst/>
                <a:latin typeface="Futura Bk BT" panose="020B0502020204020303"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Futura Bk BT" panose="020B05020202040203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Futura Bk BT" panose="020B0502020204020303" pitchFamily="34" charset="0"/>
                <a:ea typeface="+mn-ea"/>
                <a:cs typeface="+mn-cs"/>
              </a:rPr>
              <a:t>Ofecemos</a:t>
            </a:r>
            <a:r>
              <a:rPr lang="en-US" sz="1200" kern="1200" dirty="0">
                <a:solidFill>
                  <a:schemeClr val="tx1"/>
                </a:solidFill>
                <a:effectLst/>
                <a:latin typeface="Futura Bk BT" panose="020B0502020204020303" pitchFamily="34" charset="0"/>
                <a:ea typeface="+mn-ea"/>
                <a:cs typeface="+mn-cs"/>
              </a:rPr>
              <a:t> </a:t>
            </a:r>
            <a:r>
              <a:rPr lang="en-US" sz="1200" kern="1200" dirty="0" err="1">
                <a:solidFill>
                  <a:schemeClr val="tx1"/>
                </a:solidFill>
                <a:effectLst/>
                <a:latin typeface="Futura Bk BT" panose="020B0502020204020303" pitchFamily="34" charset="0"/>
                <a:ea typeface="+mn-ea"/>
                <a:cs typeface="+mn-cs"/>
              </a:rPr>
              <a:t>becas</a:t>
            </a:r>
            <a:r>
              <a:rPr lang="en-US" sz="1200" kern="1200" dirty="0">
                <a:solidFill>
                  <a:schemeClr val="tx1"/>
                </a:solidFill>
                <a:effectLst/>
                <a:latin typeface="Futura Bk BT" panose="020B0502020204020303" pitchFamily="34" charset="0"/>
                <a:ea typeface="+mn-ea"/>
                <a:cs typeface="+mn-cs"/>
              </a:rPr>
              <a:t> a </a:t>
            </a:r>
            <a:r>
              <a:rPr lang="en-US" sz="1200" kern="1200" dirty="0" err="1">
                <a:solidFill>
                  <a:schemeClr val="tx1"/>
                </a:solidFill>
                <a:effectLst/>
                <a:latin typeface="Futura Bk BT" panose="020B0502020204020303" pitchFamily="34" charset="0"/>
                <a:ea typeface="+mn-ea"/>
                <a:cs typeface="+mn-cs"/>
              </a:rPr>
              <a:t>organizaciones</a:t>
            </a:r>
            <a:r>
              <a:rPr lang="en-US" sz="1200" kern="1200" dirty="0">
                <a:solidFill>
                  <a:schemeClr val="tx1"/>
                </a:solidFill>
                <a:effectLst/>
                <a:latin typeface="Futura Bk BT" panose="020B0502020204020303" pitchFamily="34" charset="0"/>
                <a:ea typeface="+mn-ea"/>
                <a:cs typeface="+mn-cs"/>
              </a:rPr>
              <a:t> sin </a:t>
            </a:r>
            <a:r>
              <a:rPr lang="en-US" sz="1200" kern="1200" dirty="0" err="1">
                <a:solidFill>
                  <a:schemeClr val="tx1"/>
                </a:solidFill>
                <a:effectLst/>
                <a:latin typeface="Futura Bk BT" panose="020B0502020204020303" pitchFamily="34" charset="0"/>
                <a:ea typeface="+mn-ea"/>
                <a:cs typeface="+mn-cs"/>
              </a:rPr>
              <a:t>ánimo</a:t>
            </a:r>
            <a:r>
              <a:rPr lang="en-US" sz="1200" kern="1200" dirty="0">
                <a:solidFill>
                  <a:schemeClr val="tx1"/>
                </a:solidFill>
                <a:effectLst/>
                <a:latin typeface="Futura Bk BT" panose="020B0502020204020303" pitchFamily="34" charset="0"/>
                <a:ea typeface="+mn-ea"/>
                <a:cs typeface="+mn-cs"/>
              </a:rPr>
              <a:t> de </a:t>
            </a:r>
            <a:r>
              <a:rPr lang="en-US" sz="1200" kern="1200" dirty="0" err="1">
                <a:solidFill>
                  <a:schemeClr val="tx1"/>
                </a:solidFill>
                <a:effectLst/>
                <a:latin typeface="Futura Bk BT" panose="020B0502020204020303" pitchFamily="34" charset="0"/>
                <a:ea typeface="+mn-ea"/>
                <a:cs typeface="+mn-cs"/>
              </a:rPr>
              <a:t>lucro</a:t>
            </a:r>
            <a:r>
              <a:rPr lang="en-US" sz="1200" kern="1200" dirty="0">
                <a:solidFill>
                  <a:schemeClr val="tx1"/>
                </a:solidFill>
                <a:effectLst/>
                <a:latin typeface="Futura Bk BT" panose="020B0502020204020303" pitchFamily="34" charset="0"/>
                <a:ea typeface="+mn-ea"/>
                <a:cs typeface="+mn-cs"/>
              </a:rPr>
              <a:t>, </a:t>
            </a:r>
            <a:r>
              <a:rPr lang="en-US" sz="1200" kern="1200" dirty="0" err="1">
                <a:solidFill>
                  <a:schemeClr val="tx1"/>
                </a:solidFill>
                <a:effectLst/>
                <a:latin typeface="Futura Bk BT" panose="020B0502020204020303" pitchFamily="34" charset="0"/>
                <a:ea typeface="+mn-ea"/>
                <a:cs typeface="+mn-cs"/>
              </a:rPr>
              <a:t>domesticas</a:t>
            </a:r>
            <a:r>
              <a:rPr lang="en-US" sz="1200" kern="1200" baseline="0" dirty="0">
                <a:solidFill>
                  <a:schemeClr val="tx1"/>
                </a:solidFill>
                <a:effectLst/>
                <a:latin typeface="Futura Bk BT" panose="020B0502020204020303" pitchFamily="34" charset="0"/>
                <a:ea typeface="+mn-ea"/>
                <a:cs typeface="+mn-cs"/>
              </a:rPr>
              <a:t> e </a:t>
            </a:r>
            <a:r>
              <a:rPr lang="en-US" sz="1200" kern="1200" baseline="0" dirty="0" err="1">
                <a:solidFill>
                  <a:schemeClr val="tx1"/>
                </a:solidFill>
                <a:effectLst/>
                <a:latin typeface="Futura Bk BT" panose="020B0502020204020303" pitchFamily="34" charset="0"/>
                <a:ea typeface="+mn-ea"/>
                <a:cs typeface="+mn-cs"/>
              </a:rPr>
              <a:t>internacionales</a:t>
            </a:r>
            <a:r>
              <a:rPr lang="en-US" sz="1200" kern="1200" baseline="0" dirty="0">
                <a:solidFill>
                  <a:schemeClr val="tx1"/>
                </a:solidFill>
                <a:effectLst/>
                <a:latin typeface="Futura Bk BT" panose="020B0502020204020303" pitchFamily="34" charset="0"/>
                <a:ea typeface="+mn-ea"/>
                <a:cs typeface="+mn-cs"/>
              </a:rPr>
              <a:t>, que </a:t>
            </a:r>
            <a:r>
              <a:rPr lang="en-US" sz="1200" kern="1200" baseline="0" dirty="0" err="1">
                <a:solidFill>
                  <a:schemeClr val="tx1"/>
                </a:solidFill>
                <a:effectLst/>
                <a:latin typeface="Futura Bk BT" panose="020B0502020204020303" pitchFamily="34" charset="0"/>
                <a:ea typeface="+mn-ea"/>
                <a:cs typeface="+mn-cs"/>
              </a:rPr>
              <a:t>apoyan</a:t>
            </a:r>
            <a:r>
              <a:rPr lang="en-US" sz="1200" kern="1200" baseline="0" dirty="0">
                <a:solidFill>
                  <a:schemeClr val="tx1"/>
                </a:solidFill>
                <a:effectLst/>
                <a:latin typeface="Futura Bk BT" panose="020B0502020204020303" pitchFamily="34" charset="0"/>
                <a:ea typeface="+mn-ea"/>
                <a:cs typeface="+mn-cs"/>
              </a:rPr>
              <a:t> la </a:t>
            </a:r>
            <a:r>
              <a:rPr lang="en-US" sz="1200" kern="1200" baseline="0" dirty="0" err="1">
                <a:solidFill>
                  <a:schemeClr val="tx1"/>
                </a:solidFill>
                <a:effectLst/>
                <a:latin typeface="Futura Bk BT" panose="020B0502020204020303" pitchFamily="34" charset="0"/>
                <a:ea typeface="+mn-ea"/>
                <a:cs typeface="+mn-cs"/>
              </a:rPr>
              <a:t>sanación</a:t>
            </a:r>
            <a:r>
              <a:rPr lang="en-US" sz="1200" kern="1200" baseline="0" dirty="0">
                <a:solidFill>
                  <a:schemeClr val="tx1"/>
                </a:solidFill>
                <a:effectLst/>
                <a:latin typeface="Futura Bk BT" panose="020B0502020204020303" pitchFamily="34" charset="0"/>
                <a:ea typeface="+mn-ea"/>
                <a:cs typeface="+mn-cs"/>
              </a:rPr>
              <a:t> y la </a:t>
            </a:r>
            <a:r>
              <a:rPr lang="en-US" sz="1200" kern="1200" baseline="0" dirty="0" err="1">
                <a:solidFill>
                  <a:schemeClr val="tx1"/>
                </a:solidFill>
                <a:effectLst/>
                <a:latin typeface="Futura Bk BT" panose="020B0502020204020303" pitchFamily="34" charset="0"/>
                <a:ea typeface="+mn-ea"/>
                <a:cs typeface="+mn-cs"/>
              </a:rPr>
              <a:t>inegridad</a:t>
            </a:r>
            <a:r>
              <a:rPr lang="en-US" sz="1200" kern="1200" baseline="0" dirty="0">
                <a:solidFill>
                  <a:schemeClr val="tx1"/>
                </a:solidFill>
                <a:effectLst/>
                <a:latin typeface="Futura Bk BT" panose="020B0502020204020303" pitchFamily="34" charset="0"/>
                <a:ea typeface="+mn-ea"/>
                <a:cs typeface="+mn-cs"/>
              </a:rPr>
              <a:t> de las </a:t>
            </a:r>
            <a:r>
              <a:rPr lang="en-US" sz="1200" kern="1200" baseline="0" dirty="0" err="1">
                <a:solidFill>
                  <a:schemeClr val="tx1"/>
                </a:solidFill>
                <a:effectLst/>
                <a:latin typeface="Futura Bk BT" panose="020B0502020204020303" pitchFamily="34" charset="0"/>
                <a:ea typeface="+mn-ea"/>
                <a:cs typeface="+mn-cs"/>
              </a:rPr>
              <a:t>mujeres</a:t>
            </a:r>
            <a:r>
              <a:rPr lang="en-US" sz="1200" kern="1200" baseline="0" dirty="0">
                <a:solidFill>
                  <a:schemeClr val="tx1"/>
                </a:solidFill>
                <a:effectLst/>
                <a:latin typeface="Futura Bk BT" panose="020B0502020204020303" pitchFamily="34" charset="0"/>
                <a:ea typeface="+mn-ea"/>
                <a:cs typeface="+mn-cs"/>
              </a:rPr>
              <a:t> de </a:t>
            </a:r>
            <a:r>
              <a:rPr lang="en-US" sz="1200" kern="1200" baseline="0" dirty="0" err="1">
                <a:solidFill>
                  <a:schemeClr val="tx1"/>
                </a:solidFill>
                <a:effectLst/>
                <a:latin typeface="Futura Bk BT" panose="020B0502020204020303" pitchFamily="34" charset="0"/>
                <a:ea typeface="+mn-ea"/>
                <a:cs typeface="+mn-cs"/>
              </a:rPr>
              <a:t>todas</a:t>
            </a:r>
            <a:r>
              <a:rPr lang="en-US" sz="1200" kern="1200" baseline="0" dirty="0">
                <a:solidFill>
                  <a:schemeClr val="tx1"/>
                </a:solidFill>
                <a:effectLst/>
                <a:latin typeface="Futura Bk BT" panose="020B0502020204020303" pitchFamily="34" charset="0"/>
                <a:ea typeface="+mn-ea"/>
                <a:cs typeface="+mn-cs"/>
              </a:rPr>
              <a:t> las </a:t>
            </a:r>
            <a:r>
              <a:rPr lang="en-US" sz="1200" kern="1200" baseline="0" dirty="0" err="1">
                <a:solidFill>
                  <a:schemeClr val="tx1"/>
                </a:solidFill>
                <a:effectLst/>
                <a:latin typeface="Futura Bk BT" panose="020B0502020204020303" pitchFamily="34" charset="0"/>
                <a:ea typeface="+mn-ea"/>
                <a:cs typeface="+mn-cs"/>
              </a:rPr>
              <a:t>edades</a:t>
            </a:r>
            <a:r>
              <a:rPr lang="en-US" sz="1200" kern="1200" baseline="0" dirty="0">
                <a:solidFill>
                  <a:schemeClr val="tx1"/>
                </a:solidFill>
                <a:effectLst/>
                <a:latin typeface="Futura Bk BT" panose="020B0502020204020303" pitchFamily="34" charset="0"/>
                <a:ea typeface="+mn-ea"/>
                <a:cs typeface="+mn-cs"/>
              </a:rPr>
              <a:t>.</a:t>
            </a:r>
            <a:endParaRPr lang="en-US" sz="1200" kern="1200" dirty="0">
              <a:solidFill>
                <a:schemeClr val="tx1"/>
              </a:solidFill>
              <a:effectLst/>
              <a:latin typeface="Futura Bk BT" panose="020B0502020204020303" pitchFamily="34" charset="0"/>
              <a:ea typeface="+mn-ea"/>
              <a:cs typeface="+mn-cs"/>
            </a:endParaRPr>
          </a:p>
          <a:p>
            <a:endParaRPr lang="en-US" sz="1200" kern="1200" dirty="0">
              <a:solidFill>
                <a:schemeClr val="tx1"/>
              </a:solidFill>
              <a:effectLst/>
              <a:latin typeface="Futura Bk BT" panose="020B0502020204020303" pitchFamily="34" charset="0"/>
              <a:ea typeface="+mn-ea"/>
              <a:cs typeface="+mn-cs"/>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12</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Para Mujeres de la IELA, la mayordomía se encarga del panorama general. Cuando miles de mujeres en miles de congregaciones donan con valentía, apoyamos ministerios que educan, inspiran y movilizan a las mujeres en todo el mundo. </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Aprende cómo puedes apoyar nuestros ministerios con tus dones, ya sea a través de Ofrendas de Gracias y El Fondo de Katie, entre otros.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Infórmate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en</a:t>
            </a:r>
            <a:r>
              <a:rPr lang="en-US" sz="1200" b="1" i="0" u="none" strike="noStrike" kern="1200" baseline="0" dirty="0">
                <a:solidFill>
                  <a:schemeClr val="tx1"/>
                </a:solidFill>
                <a:latin typeface="+mn-lt"/>
                <a:ea typeface="+mn-ea"/>
                <a:cs typeface="+mn-cs"/>
              </a:rPr>
              <a:t> welca.org/stewardship y </a:t>
            </a:r>
            <a:r>
              <a:rPr lang="en-US" sz="1200" b="1" i="0" u="none" strike="noStrike" kern="1200" baseline="0" dirty="0" err="1">
                <a:solidFill>
                  <a:schemeClr val="tx1"/>
                </a:solidFill>
                <a:latin typeface="+mn-lt"/>
                <a:ea typeface="+mn-ea"/>
                <a:cs typeface="+mn-cs"/>
              </a:rPr>
              <a:t>dona</a:t>
            </a:r>
            <a:r>
              <a:rPr lang="en-US" sz="1200" b="1" i="0" u="none" strike="noStrike" kern="1200" baseline="0" dirty="0">
                <a:solidFill>
                  <a:schemeClr val="tx1"/>
                </a:solidFill>
                <a:latin typeface="+mn-lt"/>
                <a:ea typeface="+mn-ea"/>
                <a:cs typeface="+mn-cs"/>
              </a:rPr>
              <a:t> </a:t>
            </a:r>
            <a:r>
              <a:rPr lang="es-ES" sz="1200" b="1" i="0" u="none" strike="noStrike" kern="1200" baseline="0" dirty="0">
                <a:solidFill>
                  <a:schemeClr val="tx1"/>
                </a:solidFill>
                <a:latin typeface="+mn-lt"/>
                <a:ea typeface="+mn-ea"/>
                <a:cs typeface="+mn-cs"/>
              </a:rPr>
              <a:t>en welca.org/</a:t>
            </a:r>
            <a:r>
              <a:rPr lang="es-ES" sz="1200" b="1" i="0" u="none" strike="noStrike" kern="1200" baseline="0" dirty="0" err="1">
                <a:solidFill>
                  <a:schemeClr val="tx1"/>
                </a:solidFill>
                <a:latin typeface="+mn-lt"/>
                <a:ea typeface="+mn-ea"/>
                <a:cs typeface="+mn-cs"/>
              </a:rPr>
              <a:t>donate</a:t>
            </a:r>
            <a:r>
              <a:rPr lang="es-ES" sz="1200" b="1" i="0" u="none" strike="noStrike" kern="1200" baseline="0" dirty="0">
                <a:solidFill>
                  <a:schemeClr val="tx1"/>
                </a:solidFill>
                <a:latin typeface="+mn-lt"/>
                <a:ea typeface="+mn-ea"/>
                <a:cs typeface="+mn-cs"/>
              </a:rPr>
              <a:t>.</a:t>
            </a:r>
            <a:r>
              <a:rPr lang="en-US" sz="1200" kern="1200" dirty="0">
                <a:solidFill>
                  <a:schemeClr val="tx1"/>
                </a:solidFill>
                <a:effectLst/>
                <a:latin typeface="Futura Bk BT" panose="020B0502020204020303"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13</a:t>
            </a:fld>
            <a:endParaRPr lang="en-US"/>
          </a:p>
        </p:txBody>
      </p:sp>
    </p:spTree>
    <p:extLst>
      <p:ext uri="{BB962C8B-B14F-4D97-AF65-F5344CB8AC3E}">
        <p14:creationId xmlns:p14="http://schemas.microsoft.com/office/powerpoint/2010/main" val="222193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14</a:t>
            </a:fld>
            <a:endParaRPr lang="en-US"/>
          </a:p>
        </p:txBody>
      </p:sp>
    </p:spTree>
    <p:extLst>
      <p:ext uri="{BB962C8B-B14F-4D97-AF65-F5344CB8AC3E}">
        <p14:creationId xmlns:p14="http://schemas.microsoft.com/office/powerpoint/2010/main" val="64339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latin typeface="Futura Bk BT" panose="020B0502020204020303" pitchFamily="34" charset="0"/>
              </a:rPr>
              <a:t>Pres</a:t>
            </a:r>
            <a:r>
              <a:rPr lang="en-US" b="0" i="0" u="none" baseline="0" dirty="0">
                <a:latin typeface="Futura Bk BT" panose="020B0502020204020303" pitchFamily="34" charset="0"/>
              </a:rPr>
              <a:t>e</a:t>
            </a:r>
            <a:r>
              <a:rPr lang="es" b="0" i="0" u="none" baseline="0" dirty="0">
                <a:latin typeface="Futura Bk BT" panose="020B0502020204020303" pitchFamily="34" charset="0"/>
              </a:rPr>
              <a:t>ntate a la audiencia y explica por qué deseas compartir la presentación.</a:t>
            </a:r>
            <a:endParaRPr lang="es" dirty="0">
              <a:latin typeface="Futura Bk BT" panose="020B0502020204020303" pitchFamily="34" charset="0"/>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2</a:t>
            </a:fld>
            <a:endParaRPr lang="en-US"/>
          </a:p>
        </p:txBody>
      </p:sp>
    </p:spTree>
    <p:extLst>
      <p:ext uri="{BB962C8B-B14F-4D97-AF65-F5344CB8AC3E}">
        <p14:creationId xmlns:p14="http://schemas.microsoft.com/office/powerpoint/2010/main" val="212724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200" b="0" i="0" u="none" kern="1200" baseline="0" dirty="0">
                <a:solidFill>
                  <a:schemeClr val="tx1"/>
                </a:solidFill>
                <a:effectLst/>
                <a:latin typeface="Futura Bk BT" panose="020B0502020204020303" pitchFamily="34" charset="0"/>
                <a:ea typeface="+mn-ea"/>
                <a:cs typeface="+mn-cs"/>
              </a:rPr>
              <a:t>Cuando escuchan “Mujeres de la IELA”, la gente piensa en dos cosas: Estudios bíblicos y edred</a:t>
            </a:r>
            <a:r>
              <a:rPr lang="en-US" sz="1200" b="0" i="0" u="none" kern="1200" baseline="0" dirty="0">
                <a:solidFill>
                  <a:schemeClr val="tx1"/>
                </a:solidFill>
                <a:effectLst/>
                <a:latin typeface="Futura Bk BT" panose="020B0502020204020303" pitchFamily="34" charset="0"/>
                <a:ea typeface="+mn-ea"/>
                <a:cs typeface="+mn-cs"/>
              </a:rPr>
              <a:t>ó</a:t>
            </a:r>
            <a:r>
              <a:rPr lang="es" sz="1200" b="0" i="0" u="none" kern="1200" baseline="0" dirty="0">
                <a:solidFill>
                  <a:schemeClr val="tx1"/>
                </a:solidFill>
                <a:effectLst/>
                <a:latin typeface="Futura Bk BT" panose="020B0502020204020303" pitchFamily="34" charset="0"/>
                <a:ea typeface="+mn-ea"/>
                <a:cs typeface="+mn-cs"/>
              </a:rPr>
              <a:t>nes. Además, creen que las personas que asisten </a:t>
            </a:r>
            <a:r>
              <a:rPr lang="en-US" sz="1200" b="0" i="0" u="none" kern="1200" baseline="0" dirty="0">
                <a:solidFill>
                  <a:schemeClr val="tx1"/>
                </a:solidFill>
                <a:effectLst/>
                <a:latin typeface="Futura Bk BT" panose="020B0502020204020303" pitchFamily="34" charset="0"/>
                <a:ea typeface="+mn-ea"/>
                <a:cs typeface="+mn-cs"/>
              </a:rPr>
              <a:t>con</a:t>
            </a:r>
            <a:r>
              <a:rPr lang="es" sz="1200" b="0" i="0" u="none" kern="1200" baseline="0" dirty="0">
                <a:solidFill>
                  <a:schemeClr val="tx1"/>
                </a:solidFill>
                <a:effectLst/>
                <a:latin typeface="Futura Bk BT" panose="020B0502020204020303" pitchFamily="34" charset="0"/>
                <a:ea typeface="+mn-ea"/>
                <a:cs typeface="+mn-cs"/>
              </a:rPr>
              <a:t> estudios bíblicos o que hacen edredones son personas mayores. Mujeres de la IELA trabaja en esas cosas, pero también ofrece muchísimo más. Somos una comunidad de mujeres... de todas las edades, de diferentes razas, con gran variedad de experiencias y educación. Vivimos en zonas urbanas, suburbanas, rurales y en pequeños pueblos. Las mujeres de esta organización se reúnen en comunidad –ya sea real o virtual– para estudiar, acompañar, interceder y servir. Tenemos nuestros círculos tradicionales de estudios bíblicos, algunos de los cuales se reúnen mensualmente desde hace 40 o 50 años. Pero también tenemos grupos de gente joven que se reúne en los cafés de barrio para conversar y leer nuestra revista </a:t>
            </a:r>
            <a:r>
              <a:rPr lang="es" sz="1200" b="0" i="1" u="none" kern="1200" baseline="0" dirty="0">
                <a:solidFill>
                  <a:schemeClr val="tx1"/>
                </a:solidFill>
                <a:effectLst/>
                <a:latin typeface="Futura Bk BT" panose="020B0502020204020303" pitchFamily="34" charset="0"/>
                <a:ea typeface="+mn-ea"/>
                <a:cs typeface="+mn-cs"/>
              </a:rPr>
              <a:t>Café</a:t>
            </a:r>
            <a:r>
              <a:rPr lang="es" sz="1200" b="0" i="0" u="none" kern="1200" baseline="0" dirty="0">
                <a:solidFill>
                  <a:schemeClr val="tx1"/>
                </a:solidFill>
                <a:effectLst/>
                <a:latin typeface="Futura Bk BT" panose="020B0502020204020303" pitchFamily="34" charset="0"/>
                <a:ea typeface="+mn-ea"/>
                <a:cs typeface="+mn-cs"/>
              </a:rPr>
              <a:t> para sus estudios bíblicos.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3</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a:solidFill>
                  <a:schemeClr val="tx1"/>
                </a:solidFill>
                <a:latin typeface="Futura Bk BT" panose="020B0502020204020303"/>
                <a:ea typeface="+mn-ea"/>
                <a:cs typeface="+mn-cs"/>
              </a:rPr>
              <a:t>“Mujeres de la IELA me ha acercado mujeres a mi vida que nunca habría conocido. Me inspiran y han fortalecido </a:t>
            </a:r>
            <a:r>
              <a:rPr lang="en-US" sz="1200" b="0" i="0" u="none" strike="noStrike" kern="1200" baseline="0" dirty="0">
                <a:solidFill>
                  <a:schemeClr val="tx1"/>
                </a:solidFill>
                <a:latin typeface="Futura Bk BT" panose="020B0502020204020303"/>
                <a:ea typeface="+mn-ea"/>
                <a:cs typeface="+mn-cs"/>
              </a:rPr>
              <a:t>mi </a:t>
            </a:r>
            <a:r>
              <a:rPr lang="en-US" sz="1200" b="0" i="0" u="none" strike="noStrike" kern="1200" baseline="0" dirty="0" err="1">
                <a:solidFill>
                  <a:schemeClr val="tx1"/>
                </a:solidFill>
                <a:latin typeface="Futura Bk BT" panose="020B0502020204020303"/>
                <a:ea typeface="+mn-ea"/>
                <a:cs typeface="+mn-cs"/>
              </a:rPr>
              <a:t>fe</a:t>
            </a:r>
            <a:r>
              <a:rPr lang="en-US" sz="1200" b="0" i="0" u="none" strike="noStrike" kern="1200" baseline="0" dirty="0">
                <a:solidFill>
                  <a:schemeClr val="tx1"/>
                </a:solidFill>
                <a:latin typeface="Futura Bk BT" panose="020B0502020204020303"/>
                <a:ea typeface="+mn-ea"/>
                <a:cs typeface="+mn-cs"/>
              </a:rPr>
              <a:t>.”</a:t>
            </a:r>
            <a:endParaRPr lang="en-US" b="0" dirty="0">
              <a:latin typeface="Futura Bk BT" panose="020B0502020204020303"/>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4</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200" b="1" dirty="0">
                <a:solidFill>
                  <a:srgbClr val="00678F"/>
                </a:solidFill>
                <a:latin typeface="Futura Hv BT" panose="020B0702020204020204" pitchFamily="34" charset="0"/>
              </a:rPr>
              <a:t>¿</a:t>
            </a:r>
            <a:r>
              <a:rPr lang="en-US" sz="1200" b="1" dirty="0" err="1">
                <a:solidFill>
                  <a:srgbClr val="00678F"/>
                </a:solidFill>
                <a:latin typeface="Futura Hv BT" panose="020B0702020204020204" pitchFamily="34" charset="0"/>
              </a:rPr>
              <a:t>Porque</a:t>
            </a:r>
            <a:r>
              <a:rPr lang="en-US" sz="1200" b="1" dirty="0">
                <a:solidFill>
                  <a:srgbClr val="00678F"/>
                </a:solidFill>
                <a:latin typeface="Futura Hv BT" panose="020B0702020204020204" pitchFamily="34" charset="0"/>
              </a:rPr>
              <a:t> </a:t>
            </a:r>
            <a:r>
              <a:rPr lang="en-US" sz="1200" b="1" dirty="0" err="1">
                <a:solidFill>
                  <a:srgbClr val="00678F"/>
                </a:solidFill>
                <a:latin typeface="Futura Hv BT" panose="020B0702020204020204" pitchFamily="34" charset="0"/>
              </a:rPr>
              <a:t>nos</a:t>
            </a:r>
            <a:r>
              <a:rPr lang="en-US" sz="1200" b="1" dirty="0">
                <a:solidFill>
                  <a:srgbClr val="00678F"/>
                </a:solidFill>
                <a:latin typeface="Futura Hv BT" panose="020B0702020204020204" pitchFamily="34" charset="0"/>
              </a:rPr>
              <a:t> </a:t>
            </a:r>
            <a:r>
              <a:rPr lang="en-US" sz="1200" b="1" dirty="0" err="1">
                <a:solidFill>
                  <a:srgbClr val="00678F"/>
                </a:solidFill>
                <a:latin typeface="Futura Hv BT" panose="020B0702020204020204" pitchFamily="34" charset="0"/>
              </a:rPr>
              <a:t>congregamos</a:t>
            </a:r>
            <a:r>
              <a:rPr lang="es" sz="1200" b="1" dirty="0">
                <a:solidFill>
                  <a:srgbClr val="00678F"/>
                </a:solidFill>
                <a:latin typeface="Futura Hv BT" panose="020B0702020204020204" pitchFamily="34" charset="0"/>
              </a:rPr>
              <a:t>? </a:t>
            </a:r>
          </a:p>
          <a:p>
            <a:endParaRPr lang="en-US" dirty="0"/>
          </a:p>
          <a:p>
            <a:r>
              <a:rPr lang="en-US" dirty="0" err="1"/>
              <a:t>En</a:t>
            </a:r>
            <a:r>
              <a:rPr lang="en-US" baseline="0" dirty="0"/>
              <a:t> Las </a:t>
            </a:r>
            <a:r>
              <a:rPr lang="en-US" baseline="0" dirty="0" err="1"/>
              <a:t>Mujeres</a:t>
            </a:r>
            <a:r>
              <a:rPr lang="en-US" baseline="0" dirty="0"/>
              <a:t> de la IELA, </a:t>
            </a:r>
            <a:r>
              <a:rPr lang="en-US" baseline="0" dirty="0" err="1"/>
              <a:t>usted</a:t>
            </a:r>
            <a:r>
              <a:rPr lang="en-US" baseline="0" dirty="0"/>
              <a:t> </a:t>
            </a:r>
            <a:r>
              <a:rPr lang="en-US" baseline="0" dirty="0" err="1"/>
              <a:t>encontrará</a:t>
            </a:r>
            <a:r>
              <a:rPr lang="en-US" baseline="0" dirty="0"/>
              <a:t>:</a:t>
            </a:r>
          </a:p>
          <a:p>
            <a:endParaRPr lang="en-US" baseline="0" dirty="0"/>
          </a:p>
          <a:p>
            <a:pPr marL="171450" indent="-171450">
              <a:buFont typeface="Arial"/>
              <a:buChar char="•"/>
            </a:pPr>
            <a:r>
              <a:rPr lang="en-US" baseline="0" dirty="0" err="1"/>
              <a:t>Apoyo</a:t>
            </a:r>
            <a:r>
              <a:rPr lang="en-US" baseline="0" dirty="0"/>
              <a:t> </a:t>
            </a:r>
            <a:r>
              <a:rPr lang="en-US" baseline="0" dirty="0" err="1"/>
              <a:t>en</a:t>
            </a:r>
            <a:r>
              <a:rPr lang="en-US" baseline="0" dirty="0"/>
              <a:t> </a:t>
            </a:r>
            <a:r>
              <a:rPr lang="en-US" baseline="0" dirty="0" err="1"/>
              <a:t>su</a:t>
            </a:r>
            <a:r>
              <a:rPr lang="en-US" baseline="0" dirty="0"/>
              <a:t> </a:t>
            </a:r>
            <a:r>
              <a:rPr lang="en-US" b="0" baseline="0" dirty="0" err="1"/>
              <a:t>viaje</a:t>
            </a:r>
            <a:r>
              <a:rPr lang="en-US" b="0" baseline="0" dirty="0"/>
              <a:t> de </a:t>
            </a:r>
            <a:r>
              <a:rPr lang="en-US" b="0" baseline="0" dirty="0" err="1"/>
              <a:t>fe</a:t>
            </a:r>
            <a:endParaRPr lang="en-US" b="0" baseline="0" dirty="0"/>
          </a:p>
          <a:p>
            <a:pPr marL="171450" indent="-171450">
              <a:buFont typeface="Arial"/>
              <a:buChar char="•"/>
            </a:pPr>
            <a:r>
              <a:rPr lang="en-US" b="0" baseline="0" dirty="0" err="1"/>
              <a:t>Oportunidades</a:t>
            </a:r>
            <a:r>
              <a:rPr lang="en-US" b="0" baseline="0" dirty="0"/>
              <a:t> para </a:t>
            </a:r>
            <a:r>
              <a:rPr lang="en-US" b="0" baseline="0" dirty="0" err="1"/>
              <a:t>servir</a:t>
            </a:r>
            <a:r>
              <a:rPr lang="en-US" b="0" baseline="0" dirty="0"/>
              <a:t> y </a:t>
            </a:r>
            <a:r>
              <a:rPr lang="en-US" b="0" baseline="0" dirty="0" err="1"/>
              <a:t>hacer</a:t>
            </a:r>
            <a:r>
              <a:rPr lang="en-US" b="0" baseline="0" dirty="0"/>
              <a:t> </a:t>
            </a:r>
            <a:r>
              <a:rPr lang="en-US" b="0" baseline="0" dirty="0" err="1"/>
              <a:t>una</a:t>
            </a:r>
            <a:r>
              <a:rPr lang="en-US" b="0" baseline="0" dirty="0"/>
              <a:t> </a:t>
            </a:r>
            <a:r>
              <a:rPr lang="en-US" b="0" baseline="0" dirty="0" err="1"/>
              <a:t>diferencia</a:t>
            </a:r>
            <a:r>
              <a:rPr lang="en-US" b="0" baseline="0" dirty="0"/>
              <a:t> </a:t>
            </a:r>
            <a:r>
              <a:rPr lang="en-US" b="0" baseline="0" dirty="0" err="1"/>
              <a:t>en</a:t>
            </a:r>
            <a:r>
              <a:rPr lang="en-US" b="0" baseline="0" dirty="0"/>
              <a:t> </a:t>
            </a:r>
            <a:r>
              <a:rPr lang="en-US" b="0" baseline="0" dirty="0" err="1"/>
              <a:t>su</a:t>
            </a:r>
            <a:r>
              <a:rPr lang="en-US" b="0" baseline="0" dirty="0"/>
              <a:t> </a:t>
            </a:r>
            <a:r>
              <a:rPr lang="en-US" b="0" baseline="0" dirty="0" err="1"/>
              <a:t>comunidad</a:t>
            </a:r>
            <a:r>
              <a:rPr lang="en-US" b="0" baseline="0" dirty="0"/>
              <a:t> y </a:t>
            </a:r>
            <a:r>
              <a:rPr lang="en-US" b="0" baseline="0" dirty="0" err="1"/>
              <a:t>en</a:t>
            </a:r>
            <a:r>
              <a:rPr lang="en-US" b="0" baseline="0" dirty="0"/>
              <a:t> </a:t>
            </a:r>
            <a:r>
              <a:rPr lang="en-US" b="0" baseline="0" dirty="0" err="1"/>
              <a:t>todo</a:t>
            </a:r>
            <a:r>
              <a:rPr lang="en-US" b="0" baseline="0" dirty="0"/>
              <a:t> el </a:t>
            </a:r>
            <a:r>
              <a:rPr lang="en-US" b="0" baseline="0" dirty="0" err="1"/>
              <a:t>mundo</a:t>
            </a:r>
            <a:endParaRPr lang="en-US" b="0" baseline="0" dirty="0"/>
          </a:p>
          <a:p>
            <a:pPr marL="171450" indent="-171450">
              <a:buFont typeface="Arial"/>
              <a:buChar char="•"/>
            </a:pPr>
            <a:r>
              <a:rPr lang="en-US" b="0" baseline="0" dirty="0"/>
              <a:t>Una </a:t>
            </a:r>
            <a:r>
              <a:rPr lang="en-US" b="0" baseline="0" dirty="0" err="1"/>
              <a:t>comunidad</a:t>
            </a:r>
            <a:r>
              <a:rPr lang="en-US" b="0" baseline="0" dirty="0"/>
              <a:t> que </a:t>
            </a:r>
            <a:r>
              <a:rPr lang="en-US" b="0" baseline="0" dirty="0" err="1"/>
              <a:t>ora</a:t>
            </a:r>
            <a:r>
              <a:rPr lang="en-US" b="0" baseline="0" dirty="0"/>
              <a:t> </a:t>
            </a:r>
            <a:r>
              <a:rPr lang="en-US" b="0" baseline="0" dirty="0" err="1"/>
              <a:t>juntos</a:t>
            </a:r>
            <a:r>
              <a:rPr lang="en-US" b="0" baseline="0" dirty="0"/>
              <a:t> </a:t>
            </a:r>
          </a:p>
          <a:p>
            <a:pPr marL="171450" indent="-171450">
              <a:buFont typeface="Arial"/>
              <a:buChar char="•"/>
            </a:pPr>
            <a:r>
              <a:rPr lang="en-US" b="0" baseline="0" dirty="0" err="1"/>
              <a:t>Estudio</a:t>
            </a:r>
            <a:r>
              <a:rPr lang="en-US" b="0" baseline="0" dirty="0"/>
              <a:t> de la Biblia y </a:t>
            </a:r>
            <a:r>
              <a:rPr lang="en-US" b="0" baseline="0" dirty="0" err="1"/>
              <a:t>discusiones</a:t>
            </a:r>
            <a:r>
              <a:rPr lang="en-US" b="0" baseline="0" dirty="0"/>
              <a:t> </a:t>
            </a:r>
            <a:r>
              <a:rPr lang="en-US" b="0" baseline="0" dirty="0" err="1"/>
              <a:t>teológicas</a:t>
            </a:r>
            <a:endParaRPr lang="en-US" b="0" baseline="0" dirty="0"/>
          </a:p>
          <a:p>
            <a:pPr marL="171450" indent="-171450">
              <a:buFont typeface="Arial"/>
              <a:buChar char="•"/>
            </a:pPr>
            <a:r>
              <a:rPr lang="en-US" b="0" baseline="0" dirty="0" err="1"/>
              <a:t>Mentores</a:t>
            </a:r>
            <a:r>
              <a:rPr lang="en-US" b="0" baseline="0" dirty="0"/>
              <a:t> de </a:t>
            </a:r>
            <a:r>
              <a:rPr lang="en-US" b="0" baseline="0" dirty="0" err="1"/>
              <a:t>fe</a:t>
            </a:r>
            <a:r>
              <a:rPr lang="en-US" b="0" baseline="0" dirty="0"/>
              <a:t> y </a:t>
            </a:r>
            <a:r>
              <a:rPr lang="en-US" b="0" baseline="0" dirty="0" err="1"/>
              <a:t>amistades</a:t>
            </a:r>
            <a:r>
              <a:rPr lang="en-US" b="0" baseline="0" dirty="0"/>
              <a:t> para </a:t>
            </a:r>
            <a:r>
              <a:rPr lang="en-US" b="0" baseline="0" dirty="0" err="1"/>
              <a:t>toda</a:t>
            </a:r>
            <a:r>
              <a:rPr lang="en-US" b="0" baseline="0" dirty="0"/>
              <a:t> la </a:t>
            </a:r>
            <a:r>
              <a:rPr lang="en-US" b="0" baseline="0" dirty="0" err="1"/>
              <a:t>vida</a:t>
            </a:r>
            <a:endParaRPr lang="en-US" b="0" dirty="0"/>
          </a:p>
        </p:txBody>
      </p:sp>
      <p:sp>
        <p:nvSpPr>
          <p:cNvPr id="4" name="Slide Number Placeholder 3"/>
          <p:cNvSpPr>
            <a:spLocks noGrp="1"/>
          </p:cNvSpPr>
          <p:nvPr>
            <p:ph type="sldNum" sz="quarter" idx="10"/>
          </p:nvPr>
        </p:nvSpPr>
        <p:spPr/>
        <p:txBody>
          <a:bodyPr/>
          <a:lstStyle/>
          <a:p>
            <a:fld id="{42D80BCB-A7F4-484C-9EAC-DA747B0A559F}" type="slidenum">
              <a:rPr lang="en-US" smtClean="0"/>
              <a:t>5</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678F"/>
                </a:solidFill>
                <a:latin typeface="Futura Bk BT" panose="020B0502020204020303"/>
              </a:rPr>
              <a:t>“</a:t>
            </a:r>
            <a:r>
              <a:rPr lang="es-ES" sz="1200" b="0" dirty="0">
                <a:solidFill>
                  <a:srgbClr val="00678F"/>
                </a:solidFill>
                <a:latin typeface="Futura Bk BT" panose="020B0502020204020303"/>
              </a:rPr>
              <a:t>Mujeres de la IELA me ayudó a reconocer el llamado. Ya llevo más de 20 años en el ministerio y tengo más de 15 años como pastora ordenada.”</a:t>
            </a:r>
            <a:endParaRPr lang="en-US" b="0" dirty="0">
              <a:latin typeface="Futura Bk BT" panose="020B0502020204020303"/>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6</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1" i="0" u="none" kern="1200" baseline="0" dirty="0">
                <a:solidFill>
                  <a:schemeClr val="tx1"/>
                </a:solidFill>
                <a:effectLst/>
                <a:latin typeface="Futura Bk BT" panose="020B0502020204020303" pitchFamily="34" charset="0"/>
                <a:ea typeface="+mn-ea"/>
                <a:cs typeface="+mn-cs"/>
              </a:rPr>
              <a:t>¿Qué es lo que mejor ofrece Mujeres de la IELA?</a:t>
            </a:r>
            <a:endParaRPr lang="es" sz="1200" kern="1200" dirty="0">
              <a:solidFill>
                <a:schemeClr val="tx1"/>
              </a:solidFill>
              <a:effectLst/>
              <a:latin typeface="Futura Bk BT" panose="020B0502020204020303" pitchFamily="34" charset="0"/>
              <a:ea typeface="+mn-ea"/>
              <a:cs typeface="+mn-cs"/>
            </a:endParaRPr>
          </a:p>
          <a:p>
            <a:pPr algn="l" rtl="0"/>
            <a:r>
              <a:rPr lang="es" sz="1200" b="0" i="0" u="none" kern="1200" baseline="0" dirty="0">
                <a:solidFill>
                  <a:schemeClr val="tx1"/>
                </a:solidFill>
                <a:effectLst/>
                <a:latin typeface="Futura Bk BT" panose="020B0502020204020303" pitchFamily="34" charset="0"/>
                <a:ea typeface="+mn-ea"/>
                <a:cs typeface="+mn-cs"/>
              </a:rPr>
              <a:t>Amistad, compañerismo y apoyo</a:t>
            </a:r>
          </a:p>
          <a:p>
            <a:pPr algn="l" rtl="0"/>
            <a:r>
              <a:rPr lang="es" sz="1200" b="0" i="0" u="none" kern="1200" baseline="0" dirty="0">
                <a:solidFill>
                  <a:schemeClr val="tx1"/>
                </a:solidFill>
                <a:effectLst/>
                <a:latin typeface="Futura Bk BT" panose="020B0502020204020303" pitchFamily="34" charset="0"/>
                <a:ea typeface="+mn-ea"/>
                <a:cs typeface="+mn-cs"/>
              </a:rPr>
              <a:t> </a:t>
            </a:r>
            <a:endParaRPr lang="es" sz="1200" kern="1200" dirty="0">
              <a:solidFill>
                <a:schemeClr val="tx1"/>
              </a:solidFill>
              <a:effectLst/>
              <a:latin typeface="Futura Bk BT" panose="020B0502020204020303" pitchFamily="34" charset="0"/>
              <a:ea typeface="+mn-ea"/>
              <a:cs typeface="+mn-cs"/>
            </a:endParaRPr>
          </a:p>
          <a:p>
            <a:pPr algn="l" rtl="0"/>
            <a:r>
              <a:rPr lang="es" sz="1200" b="0" i="0" u="none" kern="1200" baseline="0" dirty="0">
                <a:solidFill>
                  <a:schemeClr val="tx1"/>
                </a:solidFill>
                <a:effectLst/>
                <a:latin typeface="Futura Bk BT" panose="020B0502020204020303" pitchFamily="34" charset="0"/>
                <a:ea typeface="+mn-ea"/>
                <a:cs typeface="+mn-cs"/>
              </a:rPr>
              <a:t>Las mujeres dicen siempre que aprecian la amistad, el compañerismo y el apoyo que sienten al formar parte de esta comunidad de mujeres en la fe. Crecemos juntas en la fe y nos comprometemos en el ministerio y la acción, ayudando así a las congregaciones, la comunidad y el mundo.</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7</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dirty="0">
                <a:solidFill>
                  <a:srgbClr val="00678F"/>
                </a:solidFill>
                <a:latin typeface="Futura Bk BT" panose="020B0502020204020303"/>
              </a:rPr>
              <a:t>“Con Mujeres de la IELA aprendo y crezco con otras mujeres. Existe algo fascinante en una sala llena de mujeres compartiendo su fe y ayudándose a crecer</a:t>
            </a:r>
          </a:p>
          <a:p>
            <a:r>
              <a:rPr lang="en-US" sz="1200" b="0" dirty="0" err="1">
                <a:solidFill>
                  <a:srgbClr val="00678F"/>
                </a:solidFill>
                <a:latin typeface="Futura Bk BT" panose="020B0502020204020303"/>
              </a:rPr>
              <a:t>mutuamente</a:t>
            </a:r>
            <a:r>
              <a:rPr lang="en-US" sz="1200" b="0" dirty="0">
                <a:solidFill>
                  <a:srgbClr val="00678F"/>
                </a:solidFill>
                <a:latin typeface="Futura Bk BT" panose="020B0502020204020303"/>
              </a:rPr>
              <a:t>.”</a:t>
            </a:r>
            <a:endParaRPr lang="en-US" b="0" dirty="0">
              <a:latin typeface="Futura Bk BT" panose="020B0502020204020303"/>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8</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latin typeface="Futura Bk BT" panose="020B0502020204020303" pitchFamily="34" charset="0"/>
              </a:rPr>
              <a:t>Para iniciar el diálogo.</a:t>
            </a:r>
            <a:endParaRPr lang="es" sz="1200" kern="1200" dirty="0">
              <a:solidFill>
                <a:schemeClr val="tx1"/>
              </a:solidFill>
              <a:effectLst/>
              <a:latin typeface="Futura Bk BT" panose="020B0502020204020303"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9</a:t>
            </a:fld>
            <a:endParaRPr lang="en-US"/>
          </a:p>
        </p:txBody>
      </p:sp>
    </p:spTree>
    <p:extLst>
      <p:ext uri="{BB962C8B-B14F-4D97-AF65-F5344CB8AC3E}">
        <p14:creationId xmlns:p14="http://schemas.microsoft.com/office/powerpoint/2010/main" val="24862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8445F-2CE6-4E58-B3A1-6FB9DC4D255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13547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232049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5565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408120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8445F-2CE6-4E58-B3A1-6FB9DC4D255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11495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58445F-2CE6-4E58-B3A1-6FB9DC4D255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8419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58445F-2CE6-4E58-B3A1-6FB9DC4D2559}"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0680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58445F-2CE6-4E58-B3A1-6FB9DC4D2559}"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41151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8445F-2CE6-4E58-B3A1-6FB9DC4D2559}"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04678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8445F-2CE6-4E58-B3A1-6FB9DC4D255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68138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8445F-2CE6-4E58-B3A1-6FB9DC4D255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170891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8445F-2CE6-4E58-B3A1-6FB9DC4D2559}" type="datetimeFigureOut">
              <a:rPr lang="en-US" smtClean="0"/>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7C6B6-45E6-4602-856F-9D4483F46F73}" type="slidenum">
              <a:rPr lang="en-US" smtClean="0"/>
              <a:t>‹#›</a:t>
            </a:fld>
            <a:endParaRPr lang="en-US"/>
          </a:p>
        </p:txBody>
      </p:sp>
    </p:spTree>
    <p:extLst>
      <p:ext uri="{BB962C8B-B14F-4D97-AF65-F5344CB8AC3E}">
        <p14:creationId xmlns:p14="http://schemas.microsoft.com/office/powerpoint/2010/main" val="10672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3999" cy="6858000"/>
          </a:xfrm>
          <a:prstGeom prst="rect">
            <a:avLst/>
          </a:prstGeom>
        </p:spPr>
      </p:pic>
      <p:sp>
        <p:nvSpPr>
          <p:cNvPr id="4" name="TextBox 3"/>
          <p:cNvSpPr txBox="1"/>
          <p:nvPr/>
        </p:nvSpPr>
        <p:spPr>
          <a:xfrm>
            <a:off x="1296262" y="1736742"/>
            <a:ext cx="3251211" cy="523220"/>
          </a:xfrm>
          <a:prstGeom prst="rect">
            <a:avLst/>
          </a:prstGeom>
          <a:noFill/>
        </p:spPr>
        <p:txBody>
          <a:bodyPr wrap="none" rtlCol="0">
            <a:spAutoFit/>
          </a:bodyPr>
          <a:lstStyle/>
          <a:p>
            <a:r>
              <a:rPr lang="es" sz="2800" dirty="0">
                <a:solidFill>
                  <a:srgbClr val="00678F"/>
                </a:solidFill>
                <a:latin typeface="Futura Hv BT" panose="020B0702020204020204" pitchFamily="34" charset="0"/>
              </a:rPr>
              <a:t>Nuestro propósito</a:t>
            </a:r>
          </a:p>
        </p:txBody>
      </p:sp>
      <p:sp>
        <p:nvSpPr>
          <p:cNvPr id="5" name="TextBox 4"/>
          <p:cNvSpPr txBox="1"/>
          <p:nvPr/>
        </p:nvSpPr>
        <p:spPr>
          <a:xfrm>
            <a:off x="1364404" y="2498742"/>
            <a:ext cx="6331796" cy="2862322"/>
          </a:xfrm>
          <a:prstGeom prst="rect">
            <a:avLst/>
          </a:prstGeom>
          <a:noFill/>
        </p:spPr>
        <p:txBody>
          <a:bodyPr wrap="square" rtlCol="0">
            <a:spAutoFit/>
          </a:bodyPr>
          <a:lstStyle/>
          <a:p>
            <a:r>
              <a:rPr lang="es" sz="2000" dirty="0">
                <a:latin typeface="Futura Bk BT" panose="020B0502020204020303" pitchFamily="34" charset="0"/>
              </a:rPr>
              <a:t>Como comunidad de mujeres creadas </a:t>
            </a:r>
            <a:r>
              <a:rPr lang="en-US" sz="2000" dirty="0" err="1">
                <a:latin typeface="Futura Bk BT" panose="020B0502020204020303" pitchFamily="34" charset="0"/>
              </a:rPr>
              <a:t>en</a:t>
            </a:r>
            <a:r>
              <a:rPr lang="en-US" sz="2000" dirty="0">
                <a:latin typeface="Futura Bk BT" panose="020B0502020204020303" pitchFamily="34" charset="0"/>
              </a:rPr>
              <a:t> la</a:t>
            </a:r>
            <a:r>
              <a:rPr lang="es" sz="2000" dirty="0">
                <a:latin typeface="Futura Bk BT" panose="020B0502020204020303" pitchFamily="34" charset="0"/>
              </a:rPr>
              <a:t> imagen de Dios, llamadas a convertirnos en discípulas de Jesucristo, y fortalecidas por el Espíritu Santo, nos comprometemos a crecer en la fe, afirmar nuestros dones, apoyarnos unas a las otras en nuestras respectivas vocaciones, involucrarnos en el ministerio y la acción, y promover la sanación e integridad en la iglesia, la sociedad y el mundo.</a:t>
            </a:r>
          </a:p>
        </p:txBody>
      </p:sp>
    </p:spTree>
    <p:extLst>
      <p:ext uri="{BB962C8B-B14F-4D97-AF65-F5344CB8AC3E}">
        <p14:creationId xmlns:p14="http://schemas.microsoft.com/office/powerpoint/2010/main" val="235847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F7425-2555-4A5C-8DFB-37DDB4DFE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7466738" cy="523220"/>
          </a:xfrm>
          <a:prstGeom prst="rect">
            <a:avLst/>
          </a:prstGeom>
          <a:noFill/>
        </p:spPr>
        <p:txBody>
          <a:bodyPr wrap="square" rtlCol="0">
            <a:spAutoFit/>
          </a:bodyPr>
          <a:lstStyle/>
          <a:p>
            <a:r>
              <a:rPr lang="en-US" sz="2800" b="1" dirty="0" err="1">
                <a:solidFill>
                  <a:srgbClr val="00678F"/>
                </a:solidFill>
                <a:latin typeface="Futura Hv BT" panose="020B0702020204020204"/>
              </a:rPr>
              <a:t>Educamos</a:t>
            </a:r>
            <a:r>
              <a:rPr lang="en-US" sz="2800" b="1" dirty="0">
                <a:solidFill>
                  <a:srgbClr val="00678F"/>
                </a:solidFill>
                <a:latin typeface="Futura Hv BT" panose="020B0702020204020204"/>
              </a:rPr>
              <a:t> Mujeres y </a:t>
            </a:r>
            <a:r>
              <a:rPr lang="en-US" sz="2800" b="1" dirty="0" err="1">
                <a:solidFill>
                  <a:srgbClr val="00678F"/>
                </a:solidFill>
                <a:latin typeface="Futura Hv BT" panose="020B0702020204020204"/>
              </a:rPr>
              <a:t>Niñas</a:t>
            </a:r>
            <a:r>
              <a:rPr lang="en-US" sz="2800" b="1" dirty="0">
                <a:solidFill>
                  <a:srgbClr val="00678F"/>
                </a:solidFill>
                <a:latin typeface="Futura Hv BT" panose="020B0702020204020204"/>
              </a:rPr>
              <a:t> </a:t>
            </a:r>
            <a:r>
              <a:rPr lang="en-US" sz="2800" b="1" dirty="0" err="1">
                <a:solidFill>
                  <a:srgbClr val="00678F"/>
                </a:solidFill>
                <a:latin typeface="Futura Hv BT" panose="020B0702020204020204"/>
              </a:rPr>
              <a:t>Saludables</a:t>
            </a:r>
            <a:endParaRPr lang="en-US" sz="2800" dirty="0">
              <a:solidFill>
                <a:srgbClr val="00678F"/>
              </a:solidFill>
              <a:latin typeface="Futura Hv BT" panose="020B0702020204020204"/>
            </a:endParaRPr>
          </a:p>
        </p:txBody>
      </p:sp>
      <p:sp>
        <p:nvSpPr>
          <p:cNvPr id="9" name="TextBox 8"/>
          <p:cNvSpPr txBox="1"/>
          <p:nvPr/>
        </p:nvSpPr>
        <p:spPr>
          <a:xfrm>
            <a:off x="1296262" y="4800600"/>
            <a:ext cx="6780938" cy="707886"/>
          </a:xfrm>
          <a:prstGeom prst="rect">
            <a:avLst/>
          </a:prstGeom>
          <a:noFill/>
        </p:spPr>
        <p:txBody>
          <a:bodyPr wrap="square" rtlCol="0">
            <a:spAutoFit/>
          </a:bodyPr>
          <a:lstStyle/>
          <a:p>
            <a:r>
              <a:rPr lang="es-ES" sz="2000" dirty="0">
                <a:latin typeface="Futura Bk BT" panose="020B0502020204020303"/>
              </a:rPr>
              <a:t>Recién cuando nos comprometemos a cuidarnos, </a:t>
            </a:r>
            <a:r>
              <a:rPr lang="en-US" sz="2000" dirty="0" err="1">
                <a:latin typeface="Futura Bk BT" panose="020B0502020204020303"/>
              </a:rPr>
              <a:t>podemos</a:t>
            </a:r>
            <a:r>
              <a:rPr lang="en-US" sz="2000" dirty="0">
                <a:latin typeface="Futura Bk BT" panose="020B0502020204020303"/>
              </a:rPr>
              <a:t> </a:t>
            </a:r>
            <a:r>
              <a:rPr lang="en-US" sz="2000" dirty="0" err="1">
                <a:latin typeface="Futura Bk BT" panose="020B0502020204020303"/>
              </a:rPr>
              <a:t>dedicarnos</a:t>
            </a:r>
            <a:r>
              <a:rPr lang="en-US" sz="2000" dirty="0">
                <a:latin typeface="Futura Bk BT" panose="020B0502020204020303"/>
              </a:rPr>
              <a:t> </a:t>
            </a:r>
            <a:r>
              <a:rPr lang="en-US" sz="2000" dirty="0" err="1">
                <a:latin typeface="Futura Bk BT" panose="020B0502020204020303"/>
              </a:rPr>
              <a:t>totalmente</a:t>
            </a:r>
            <a:r>
              <a:rPr lang="en-US" sz="2000" dirty="0">
                <a:latin typeface="Futura Bk BT" panose="020B0502020204020303"/>
              </a:rPr>
              <a:t> al </a:t>
            </a:r>
            <a:r>
              <a:rPr lang="en-US" sz="2000" dirty="0" err="1">
                <a:latin typeface="Futura Bk BT" panose="020B0502020204020303"/>
              </a:rPr>
              <a:t>propósito</a:t>
            </a:r>
            <a:r>
              <a:rPr lang="en-US" sz="2000" dirty="0">
                <a:latin typeface="Futura Bk BT" panose="020B0502020204020303"/>
              </a:rPr>
              <a:t> de </a:t>
            </a:r>
            <a:r>
              <a:rPr lang="en-US" sz="2000" dirty="0" err="1">
                <a:latin typeface="Futura Bk BT" panose="020B0502020204020303"/>
              </a:rPr>
              <a:t>nuestra</a:t>
            </a:r>
            <a:r>
              <a:rPr lang="en-US" sz="2000" dirty="0">
                <a:latin typeface="Futura Bk BT" panose="020B0502020204020303"/>
              </a:rPr>
              <a:t> </a:t>
            </a:r>
            <a:r>
              <a:rPr lang="en-US" sz="2000" dirty="0" err="1">
                <a:latin typeface="Futura Bk BT" panose="020B0502020204020303"/>
              </a:rPr>
              <a:t>misión</a:t>
            </a:r>
            <a:r>
              <a:rPr lang="en-US" sz="2000" dirty="0">
                <a:latin typeface="Futura Bk BT" panose="020B0502020204020303"/>
              </a:rPr>
              <a:t>.</a:t>
            </a:r>
          </a:p>
        </p:txBody>
      </p:sp>
    </p:spTree>
    <p:extLst>
      <p:ext uri="{BB962C8B-B14F-4D97-AF65-F5344CB8AC3E}">
        <p14:creationId xmlns:p14="http://schemas.microsoft.com/office/powerpoint/2010/main" val="210702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3B4B8-D919-4229-B103-D7E1316BA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4037738" cy="523220"/>
          </a:xfrm>
          <a:prstGeom prst="rect">
            <a:avLst/>
          </a:prstGeom>
          <a:noFill/>
        </p:spPr>
        <p:txBody>
          <a:bodyPr wrap="square" rtlCol="0">
            <a:spAutoFit/>
          </a:bodyPr>
          <a:lstStyle/>
          <a:p>
            <a:r>
              <a:rPr lang="en-US" sz="2800" b="1" dirty="0" err="1">
                <a:solidFill>
                  <a:srgbClr val="00678F"/>
                </a:solidFill>
                <a:latin typeface="Futura Hv BT" panose="020B0702020204020204"/>
              </a:rPr>
              <a:t>Mantente</a:t>
            </a:r>
            <a:r>
              <a:rPr lang="en-US" sz="2800" b="1" dirty="0">
                <a:solidFill>
                  <a:srgbClr val="00678F"/>
                </a:solidFill>
                <a:latin typeface="Futura Hv BT" panose="020B0702020204020204"/>
              </a:rPr>
              <a:t> al </a:t>
            </a:r>
            <a:r>
              <a:rPr lang="en-US" sz="2800" b="1" dirty="0" err="1">
                <a:solidFill>
                  <a:srgbClr val="00678F"/>
                </a:solidFill>
                <a:latin typeface="Futura Hv BT" panose="020B0702020204020204"/>
              </a:rPr>
              <a:t>tanto</a:t>
            </a:r>
            <a:endParaRPr lang="en-US" sz="2800" dirty="0">
              <a:solidFill>
                <a:srgbClr val="00678F"/>
              </a:solidFill>
              <a:latin typeface="Futura Hv BT" panose="020B0702020204020204"/>
            </a:endParaRPr>
          </a:p>
        </p:txBody>
      </p:sp>
      <p:sp>
        <p:nvSpPr>
          <p:cNvPr id="9" name="TextBox 8"/>
          <p:cNvSpPr txBox="1"/>
          <p:nvPr/>
        </p:nvSpPr>
        <p:spPr>
          <a:xfrm>
            <a:off x="1296262" y="5371779"/>
            <a:ext cx="6323738" cy="1754326"/>
          </a:xfrm>
          <a:prstGeom prst="rect">
            <a:avLst/>
          </a:prstGeom>
          <a:noFill/>
        </p:spPr>
        <p:txBody>
          <a:bodyPr wrap="square" numCol="2" rtlCol="0">
            <a:spAutoFit/>
          </a:bodyPr>
          <a:lstStyle/>
          <a:p>
            <a:pPr marL="285750" lvl="0" indent="-285750">
              <a:buFont typeface="Arial" panose="020B0604020202020204" pitchFamily="34" charset="0"/>
              <a:buChar char="•"/>
            </a:pPr>
            <a:r>
              <a:rPr lang="en-US" i="1" dirty="0">
                <a:latin typeface="Futura Bk BT" panose="020B0502020204020303" pitchFamily="34" charset="0"/>
              </a:rPr>
              <a:t>Gather</a:t>
            </a:r>
            <a:endParaRPr lang="en-US" dirty="0">
              <a:latin typeface="Futura Bk BT" panose="020B0502020204020303" pitchFamily="34" charset="0"/>
            </a:endParaRPr>
          </a:p>
          <a:p>
            <a:pPr marL="285750" lvl="0" indent="-285750">
              <a:buFont typeface="Arial" panose="020B0604020202020204" pitchFamily="34" charset="0"/>
              <a:buChar char="•"/>
            </a:pPr>
            <a:r>
              <a:rPr lang="en-US" i="1" dirty="0">
                <a:latin typeface="Futura Bk BT" panose="020B0502020204020303" pitchFamily="34" charset="0"/>
              </a:rPr>
              <a:t>Café </a:t>
            </a:r>
            <a:r>
              <a:rPr lang="en-US" dirty="0">
                <a:latin typeface="Futura Bk BT" panose="020B0502020204020303" pitchFamily="34" charset="0"/>
              </a:rPr>
              <a:t>(</a:t>
            </a:r>
            <a:r>
              <a:rPr lang="en-US" i="1" dirty="0">
                <a:latin typeface="Futura Bk BT" panose="020B0502020204020303" pitchFamily="34" charset="0"/>
              </a:rPr>
              <a:t>boldcafe.org</a:t>
            </a:r>
            <a:r>
              <a:rPr lang="en-US" dirty="0">
                <a:latin typeface="Futura Bk BT" panose="020B0502020204020303" pitchFamily="34" charset="0"/>
              </a:rPr>
              <a:t>)</a:t>
            </a:r>
          </a:p>
          <a:p>
            <a:pPr marL="285750" lvl="0" indent="-285750">
              <a:buFont typeface="Arial" panose="020B0604020202020204" pitchFamily="34" charset="0"/>
              <a:buChar char="•"/>
            </a:pPr>
            <a:r>
              <a:rPr lang="en-US" dirty="0">
                <a:latin typeface="Futura Bk BT" panose="020B0502020204020303" pitchFamily="34" charset="0"/>
              </a:rPr>
              <a:t>Bold Connections</a:t>
            </a:r>
          </a:p>
          <a:p>
            <a:pPr marL="285750" lvl="0" indent="-285750">
              <a:buFont typeface="Arial" panose="020B0604020202020204" pitchFamily="34" charset="0"/>
              <a:buChar char="•"/>
            </a:pPr>
            <a:r>
              <a:rPr lang="en-US" dirty="0">
                <a:latin typeface="Futura Bk BT" panose="020B0502020204020303" pitchFamily="34" charset="0"/>
              </a:rPr>
              <a:t>Daily Grace </a:t>
            </a:r>
          </a:p>
          <a:p>
            <a:pPr lvl="0"/>
            <a:endParaRPr lang="en-US" dirty="0">
              <a:latin typeface="Futura Bk BT" panose="020B0502020204020303" pitchFamily="34" charset="0"/>
            </a:endParaRPr>
          </a:p>
          <a:p>
            <a:pPr lvl="0"/>
            <a:endParaRPr lang="en-US" dirty="0">
              <a:latin typeface="Futura Bk BT" panose="020B0502020204020303" pitchFamily="34" charset="0"/>
            </a:endParaRPr>
          </a:p>
          <a:p>
            <a:pPr marL="285750" lvl="0" indent="-285750">
              <a:buFont typeface="Arial" panose="020B0604020202020204" pitchFamily="34" charset="0"/>
              <a:buChar char="•"/>
            </a:pPr>
            <a:r>
              <a:rPr lang="en-US" dirty="0">
                <a:latin typeface="Futura Bk BT" panose="020B0502020204020303" pitchFamily="34" charset="0"/>
              </a:rPr>
              <a:t>Facebook</a:t>
            </a:r>
          </a:p>
          <a:p>
            <a:pPr marL="285750" lvl="0" indent="-285750">
              <a:buFont typeface="Arial" panose="020B0604020202020204" pitchFamily="34" charset="0"/>
              <a:buChar char="•"/>
            </a:pPr>
            <a:r>
              <a:rPr lang="en-US" dirty="0">
                <a:latin typeface="Futura Bk BT" panose="020B0502020204020303" pitchFamily="34" charset="0"/>
              </a:rPr>
              <a:t>Twitter</a:t>
            </a:r>
          </a:p>
          <a:p>
            <a:pPr marL="285750" lvl="0" indent="-285750">
              <a:buFont typeface="Arial" panose="020B0604020202020204" pitchFamily="34" charset="0"/>
              <a:buChar char="•"/>
            </a:pPr>
            <a:r>
              <a:rPr lang="en-US" dirty="0">
                <a:latin typeface="Futura Bk BT" panose="020B0502020204020303" pitchFamily="34" charset="0"/>
              </a:rPr>
              <a:t>Pinterest</a:t>
            </a:r>
          </a:p>
          <a:p>
            <a:pPr marL="285750" lvl="0" indent="-285750">
              <a:buFont typeface="Arial" panose="020B0604020202020204" pitchFamily="34" charset="0"/>
              <a:buChar char="•"/>
            </a:pPr>
            <a:r>
              <a:rPr lang="en-US" dirty="0">
                <a:latin typeface="Futura Bk BT" panose="020B0502020204020303" pitchFamily="34" charset="0"/>
              </a:rPr>
              <a:t>Instagram</a:t>
            </a:r>
          </a:p>
        </p:txBody>
      </p:sp>
      <p:sp>
        <p:nvSpPr>
          <p:cNvPr id="2" name="TextBox 1"/>
          <p:cNvSpPr txBox="1"/>
          <p:nvPr/>
        </p:nvSpPr>
        <p:spPr>
          <a:xfrm>
            <a:off x="1296262" y="4727359"/>
            <a:ext cx="6243119" cy="707886"/>
          </a:xfrm>
          <a:prstGeom prst="rect">
            <a:avLst/>
          </a:prstGeom>
          <a:noFill/>
        </p:spPr>
        <p:txBody>
          <a:bodyPr wrap="none" rtlCol="0">
            <a:spAutoFit/>
          </a:bodyPr>
          <a:lstStyle/>
          <a:p>
            <a:r>
              <a:rPr lang="es-ES" sz="2000" dirty="0">
                <a:latin typeface="Futura Bk BT" panose="020B0502020204020303"/>
              </a:rPr>
              <a:t>Ya sea que participes mucho o un poco en Mujeres de</a:t>
            </a:r>
          </a:p>
          <a:p>
            <a:r>
              <a:rPr lang="es-ES" sz="2000" dirty="0">
                <a:latin typeface="Futura Bk BT" panose="020B0502020204020303"/>
              </a:rPr>
              <a:t>la IELA, podrás mantenerte al tanto de varias formas</a:t>
            </a:r>
            <a:r>
              <a:rPr lang="es-ES" dirty="0"/>
              <a:t>.</a:t>
            </a:r>
            <a:endParaRPr lang="en-US" dirty="0"/>
          </a:p>
        </p:txBody>
      </p:sp>
    </p:spTree>
    <p:extLst>
      <p:ext uri="{BB962C8B-B14F-4D97-AF65-F5344CB8AC3E}">
        <p14:creationId xmlns:p14="http://schemas.microsoft.com/office/powerpoint/2010/main" val="296585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6A1EE-1440-40BC-8E7F-4B96835B9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20062" y="4114800"/>
            <a:ext cx="7466738" cy="954107"/>
          </a:xfrm>
          <a:prstGeom prst="rect">
            <a:avLst/>
          </a:prstGeom>
          <a:noFill/>
        </p:spPr>
        <p:txBody>
          <a:bodyPr wrap="square" rtlCol="0">
            <a:spAutoFit/>
          </a:bodyPr>
          <a:lstStyle/>
          <a:p>
            <a:r>
              <a:rPr lang="en-US" sz="2800" b="1" dirty="0" err="1">
                <a:solidFill>
                  <a:srgbClr val="00678F"/>
                </a:solidFill>
                <a:latin typeface="Futura Hv BT" panose="020B0702020204020204" pitchFamily="34" charset="0"/>
              </a:rPr>
              <a:t>Apoyamos</a:t>
            </a:r>
            <a:r>
              <a:rPr lang="en-US" sz="2800" b="1" dirty="0">
                <a:solidFill>
                  <a:srgbClr val="00678F"/>
                </a:solidFill>
                <a:latin typeface="Futura Hv BT" panose="020B0702020204020204" pitchFamily="34" charset="0"/>
              </a:rPr>
              <a:t> </a:t>
            </a:r>
            <a:r>
              <a:rPr lang="en-US" sz="2800" b="1" dirty="0" err="1">
                <a:solidFill>
                  <a:srgbClr val="00678F"/>
                </a:solidFill>
                <a:latin typeface="Futura Hv BT" panose="020B0702020204020204" pitchFamily="34" charset="0"/>
              </a:rPr>
              <a:t>mujeres</a:t>
            </a:r>
            <a:r>
              <a:rPr lang="en-US" sz="2800" b="1" dirty="0">
                <a:solidFill>
                  <a:srgbClr val="00678F"/>
                </a:solidFill>
                <a:latin typeface="Futura Hv BT" panose="020B0702020204020204" pitchFamily="34" charset="0"/>
              </a:rPr>
              <a:t> de </a:t>
            </a:r>
            <a:r>
              <a:rPr lang="en-US" sz="2800" b="1" dirty="0" err="1">
                <a:solidFill>
                  <a:srgbClr val="00678F"/>
                </a:solidFill>
                <a:latin typeface="Futura Hv BT" panose="020B0702020204020204" pitchFamily="34" charset="0"/>
              </a:rPr>
              <a:t>todas</a:t>
            </a:r>
            <a:r>
              <a:rPr lang="en-US" sz="2800" b="1" dirty="0">
                <a:solidFill>
                  <a:srgbClr val="00678F"/>
                </a:solidFill>
                <a:latin typeface="Futura Hv BT" panose="020B0702020204020204" pitchFamily="34" charset="0"/>
              </a:rPr>
              <a:t> las </a:t>
            </a:r>
            <a:r>
              <a:rPr lang="en-US" sz="2800" b="1" dirty="0" err="1">
                <a:solidFill>
                  <a:srgbClr val="00678F"/>
                </a:solidFill>
                <a:latin typeface="Futura Hv BT" panose="020B0702020204020204" pitchFamily="34" charset="0"/>
              </a:rPr>
              <a:t>edades</a:t>
            </a:r>
            <a:endParaRPr lang="en-US" sz="2800" dirty="0">
              <a:solidFill>
                <a:srgbClr val="00678F"/>
              </a:solidFill>
              <a:latin typeface="Futura Hv BT" panose="020B0702020204020204" pitchFamily="34" charset="0"/>
            </a:endParaRPr>
          </a:p>
          <a:p>
            <a:endParaRPr lang="en-US" sz="2800" dirty="0">
              <a:solidFill>
                <a:srgbClr val="00678F"/>
              </a:solidFill>
              <a:latin typeface="Futura Hv BT" panose="020B0702020204020204" pitchFamily="34" charset="0"/>
            </a:endParaRPr>
          </a:p>
        </p:txBody>
      </p:sp>
      <p:sp>
        <p:nvSpPr>
          <p:cNvPr id="9" name="TextBox 8"/>
          <p:cNvSpPr txBox="1"/>
          <p:nvPr/>
        </p:nvSpPr>
        <p:spPr>
          <a:xfrm>
            <a:off x="1296262" y="4832389"/>
            <a:ext cx="7314338" cy="1015663"/>
          </a:xfrm>
          <a:prstGeom prst="rect">
            <a:avLst/>
          </a:prstGeom>
          <a:noFill/>
        </p:spPr>
        <p:txBody>
          <a:bodyPr wrap="square" rtlCol="0">
            <a:spAutoFit/>
          </a:bodyPr>
          <a:lstStyle/>
          <a:p>
            <a:r>
              <a:rPr lang="es" sz="2000" dirty="0">
                <a:latin typeface="Futura Bk BT"/>
              </a:rPr>
              <a:t>Mujeres de la IELA</a:t>
            </a:r>
            <a:r>
              <a:rPr lang="en-US" sz="2000" dirty="0">
                <a:latin typeface="Futura Bk BT"/>
              </a:rPr>
              <a:t> </a:t>
            </a:r>
            <a:r>
              <a:rPr lang="en-US" sz="2000" dirty="0" err="1">
                <a:latin typeface="Futura Bk BT"/>
              </a:rPr>
              <a:t>apoya</a:t>
            </a:r>
            <a:r>
              <a:rPr lang="en-US" sz="2000" dirty="0">
                <a:latin typeface="Futura Bk BT"/>
              </a:rPr>
              <a:t> </a:t>
            </a:r>
            <a:r>
              <a:rPr lang="en-US" sz="2000" dirty="0" err="1">
                <a:latin typeface="Futura Bk BT"/>
              </a:rPr>
              <a:t>mujeres</a:t>
            </a:r>
            <a:r>
              <a:rPr lang="en-US" sz="2000" dirty="0">
                <a:latin typeface="Futura Bk BT"/>
              </a:rPr>
              <a:t> de </a:t>
            </a:r>
            <a:r>
              <a:rPr lang="en-US" sz="2000" dirty="0" err="1">
                <a:latin typeface="Futura Bk BT"/>
              </a:rPr>
              <a:t>todas</a:t>
            </a:r>
            <a:r>
              <a:rPr lang="en-US" sz="2000" dirty="0">
                <a:latin typeface="Futura Bk BT"/>
              </a:rPr>
              <a:t> las </a:t>
            </a:r>
            <a:r>
              <a:rPr lang="en-US" sz="2000" dirty="0" err="1">
                <a:latin typeface="Futura Bk BT"/>
              </a:rPr>
              <a:t>edades</a:t>
            </a:r>
            <a:r>
              <a:rPr lang="en-US" sz="2000" dirty="0">
                <a:latin typeface="Futura Bk BT"/>
              </a:rPr>
              <a:t> </a:t>
            </a:r>
            <a:r>
              <a:rPr lang="en-US" sz="2000" dirty="0" err="1">
                <a:latin typeface="Futura Bk BT"/>
              </a:rPr>
              <a:t>en</a:t>
            </a:r>
            <a:endParaRPr lang="en-US" sz="2000" dirty="0">
              <a:latin typeface="Futura Bk BT"/>
            </a:endParaRPr>
          </a:p>
          <a:p>
            <a:r>
              <a:rPr lang="es-ES" sz="2000" dirty="0">
                <a:latin typeface="Futura Bk BT"/>
              </a:rPr>
              <a:t>congregaciones </a:t>
            </a:r>
            <a:r>
              <a:rPr lang="en-US" sz="2000" dirty="0" err="1">
                <a:latin typeface="Futura Bk BT"/>
              </a:rPr>
              <a:t>en</a:t>
            </a:r>
            <a:r>
              <a:rPr lang="en-US" sz="2000" dirty="0">
                <a:latin typeface="Futura Bk BT"/>
              </a:rPr>
              <a:t> </a:t>
            </a:r>
            <a:r>
              <a:rPr lang="en-US" sz="2000" dirty="0" err="1">
                <a:latin typeface="Futura Bk BT"/>
              </a:rPr>
              <a:t>los</a:t>
            </a:r>
            <a:r>
              <a:rPr lang="en-US" sz="2000" dirty="0">
                <a:latin typeface="Futura Bk BT"/>
              </a:rPr>
              <a:t> </a:t>
            </a:r>
            <a:r>
              <a:rPr lang="en-US" sz="2000" dirty="0" err="1">
                <a:latin typeface="Futura Bk BT"/>
              </a:rPr>
              <a:t>Estados</a:t>
            </a:r>
            <a:r>
              <a:rPr lang="en-US" sz="2000" dirty="0">
                <a:latin typeface="Futura Bk BT"/>
              </a:rPr>
              <a:t> </a:t>
            </a:r>
            <a:r>
              <a:rPr lang="en-US" sz="2000" dirty="0" err="1">
                <a:latin typeface="Futura Bk BT"/>
              </a:rPr>
              <a:t>Unidos</a:t>
            </a:r>
            <a:r>
              <a:rPr lang="en-US" sz="2000" dirty="0">
                <a:latin typeface="Futura Bk BT"/>
              </a:rPr>
              <a:t> y el Caribe que se </a:t>
            </a:r>
            <a:r>
              <a:rPr lang="en-US" sz="2000" dirty="0" err="1">
                <a:latin typeface="Futura Bk BT"/>
              </a:rPr>
              <a:t>reúnen</a:t>
            </a:r>
            <a:r>
              <a:rPr lang="en-US" sz="2000" dirty="0">
                <a:latin typeface="Futura Bk BT"/>
              </a:rPr>
              <a:t> </a:t>
            </a:r>
            <a:r>
              <a:rPr lang="en-US" sz="2000" dirty="0" err="1">
                <a:latin typeface="Futura Bk BT"/>
              </a:rPr>
              <a:t>en</a:t>
            </a:r>
            <a:r>
              <a:rPr lang="en-US" sz="2000" dirty="0">
                <a:latin typeface="Futura Bk BT"/>
              </a:rPr>
              <a:t> </a:t>
            </a:r>
            <a:r>
              <a:rPr lang="en-US" sz="2000" dirty="0" err="1">
                <a:latin typeface="Futura Bk BT"/>
              </a:rPr>
              <a:t>comunidad</a:t>
            </a:r>
            <a:r>
              <a:rPr lang="en-US" sz="2000" dirty="0">
                <a:latin typeface="Futura Bk BT"/>
              </a:rPr>
              <a:t> para </a:t>
            </a:r>
            <a:r>
              <a:rPr lang="en-US" sz="2000" dirty="0" err="1">
                <a:latin typeface="Futura Bk BT"/>
              </a:rPr>
              <a:t>crecer</a:t>
            </a:r>
            <a:r>
              <a:rPr lang="en-US" sz="2000" dirty="0">
                <a:latin typeface="Futura Bk BT"/>
              </a:rPr>
              <a:t> </a:t>
            </a:r>
            <a:r>
              <a:rPr lang="en-US" sz="2000" dirty="0" err="1">
                <a:latin typeface="Futura Bk BT"/>
              </a:rPr>
              <a:t>en</a:t>
            </a:r>
            <a:r>
              <a:rPr lang="en-US" sz="2000" dirty="0">
                <a:latin typeface="Futura Bk BT"/>
              </a:rPr>
              <a:t> </a:t>
            </a:r>
            <a:r>
              <a:rPr lang="en-US" sz="2000" dirty="0" err="1">
                <a:latin typeface="Futura Bk BT"/>
              </a:rPr>
              <a:t>fe</a:t>
            </a:r>
            <a:r>
              <a:rPr lang="en-US" sz="2000" dirty="0">
                <a:latin typeface="Futura Bk BT"/>
              </a:rPr>
              <a:t> y </a:t>
            </a:r>
            <a:r>
              <a:rPr lang="en-US" sz="2000" dirty="0" err="1">
                <a:latin typeface="Futura Bk BT"/>
              </a:rPr>
              <a:t>servir</a:t>
            </a:r>
            <a:r>
              <a:rPr lang="en-US" sz="2000" dirty="0">
                <a:latin typeface="Futura Bk BT"/>
              </a:rPr>
              <a:t> a Dios.</a:t>
            </a:r>
          </a:p>
        </p:txBody>
      </p:sp>
    </p:spTree>
    <p:extLst>
      <p:ext uri="{BB962C8B-B14F-4D97-AF65-F5344CB8AC3E}">
        <p14:creationId xmlns:p14="http://schemas.microsoft.com/office/powerpoint/2010/main" val="186056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7553-A217-41FE-9B2C-FA135305CE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A99D1F-F443-4262-946B-E6EFF2A2DB2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0A3C21B-5E54-4DB3-AAAA-070317358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5" name="TextBox 4">
            <a:extLst>
              <a:ext uri="{FF2B5EF4-FFF2-40B4-BE49-F238E27FC236}">
                <a16:creationId xmlns:a16="http://schemas.microsoft.com/office/drawing/2014/main" id="{1BB169BF-F7FB-4C9C-AD09-10FFE05D6539}"/>
              </a:ext>
            </a:extLst>
          </p:cNvPr>
          <p:cNvSpPr txBox="1"/>
          <p:nvPr/>
        </p:nvSpPr>
        <p:spPr>
          <a:xfrm>
            <a:off x="1296262" y="3962400"/>
            <a:ext cx="4899974" cy="523220"/>
          </a:xfrm>
          <a:prstGeom prst="rect">
            <a:avLst/>
          </a:prstGeom>
          <a:noFill/>
        </p:spPr>
        <p:txBody>
          <a:bodyPr wrap="none" rtlCol="0">
            <a:spAutoFit/>
          </a:bodyPr>
          <a:lstStyle/>
          <a:p>
            <a:r>
              <a:rPr lang="en-US" sz="2800" b="1" dirty="0">
                <a:solidFill>
                  <a:srgbClr val="00678F"/>
                </a:solidFill>
                <a:latin typeface="Futura Hv BT" panose="020B0702020204020204" pitchFamily="34" charset="0"/>
              </a:rPr>
              <a:t>Y </a:t>
            </a:r>
            <a:r>
              <a:rPr lang="en-US" sz="2800" b="1" dirty="0" err="1">
                <a:solidFill>
                  <a:srgbClr val="00678F"/>
                </a:solidFill>
                <a:latin typeface="Futura Hv BT" panose="020B0702020204020204" pitchFamily="34" charset="0"/>
              </a:rPr>
              <a:t>podríamos</a:t>
            </a:r>
            <a:r>
              <a:rPr lang="en-US" sz="2800" b="1" dirty="0">
                <a:solidFill>
                  <a:srgbClr val="00678F"/>
                </a:solidFill>
                <a:latin typeface="Futura Hv BT" panose="020B0702020204020204" pitchFamily="34" charset="0"/>
              </a:rPr>
              <a:t> </a:t>
            </a:r>
            <a:r>
              <a:rPr lang="en-US" sz="2800" b="1" dirty="0" err="1">
                <a:solidFill>
                  <a:srgbClr val="00678F"/>
                </a:solidFill>
                <a:latin typeface="Futura Hv BT" panose="020B0702020204020204" pitchFamily="34" charset="0"/>
              </a:rPr>
              <a:t>usar</a:t>
            </a:r>
            <a:r>
              <a:rPr lang="en-US" sz="2800" b="1" dirty="0">
                <a:solidFill>
                  <a:srgbClr val="00678F"/>
                </a:solidFill>
                <a:latin typeface="Futura Hv BT" panose="020B0702020204020204" pitchFamily="34" charset="0"/>
              </a:rPr>
              <a:t> </a:t>
            </a:r>
            <a:r>
              <a:rPr lang="en-US" sz="2800" b="1" dirty="0" err="1">
                <a:solidFill>
                  <a:srgbClr val="00678F"/>
                </a:solidFill>
                <a:latin typeface="Futura Hv BT" panose="020B0702020204020204" pitchFamily="34" charset="0"/>
              </a:rPr>
              <a:t>su</a:t>
            </a:r>
            <a:r>
              <a:rPr lang="en-US" sz="2800" b="1" dirty="0">
                <a:solidFill>
                  <a:srgbClr val="00678F"/>
                </a:solidFill>
                <a:latin typeface="Futura Hv BT" panose="020B0702020204020204" pitchFamily="34" charset="0"/>
              </a:rPr>
              <a:t> </a:t>
            </a:r>
            <a:r>
              <a:rPr lang="en-US" sz="2800" b="1" dirty="0" err="1">
                <a:solidFill>
                  <a:srgbClr val="00678F"/>
                </a:solidFill>
                <a:latin typeface="Futura Hv BT" panose="020B0702020204020204" pitchFamily="34" charset="0"/>
              </a:rPr>
              <a:t>apoyo</a:t>
            </a:r>
            <a:endParaRPr lang="en-US" sz="2800" dirty="0">
              <a:solidFill>
                <a:srgbClr val="00678F"/>
              </a:solidFill>
              <a:latin typeface="Futura Hv BT" panose="020B0702020204020204" pitchFamily="34" charset="0"/>
            </a:endParaRPr>
          </a:p>
        </p:txBody>
      </p:sp>
      <p:sp>
        <p:nvSpPr>
          <p:cNvPr id="6" name="TextBox 5">
            <a:extLst>
              <a:ext uri="{FF2B5EF4-FFF2-40B4-BE49-F238E27FC236}">
                <a16:creationId xmlns:a16="http://schemas.microsoft.com/office/drawing/2014/main" id="{4B12F2C5-BEA3-42BA-883B-4ADE8CE624A6}"/>
              </a:ext>
            </a:extLst>
          </p:cNvPr>
          <p:cNvSpPr txBox="1"/>
          <p:nvPr/>
        </p:nvSpPr>
        <p:spPr>
          <a:xfrm>
            <a:off x="1296262" y="4495800"/>
            <a:ext cx="6323738" cy="2585323"/>
          </a:xfrm>
          <a:prstGeom prst="rect">
            <a:avLst/>
          </a:prstGeom>
          <a:noFill/>
        </p:spPr>
        <p:txBody>
          <a:bodyPr wrap="square" rtlCol="0">
            <a:spAutoFit/>
          </a:bodyPr>
          <a:lstStyle/>
          <a:p>
            <a:r>
              <a:rPr lang="en-US" dirty="0" err="1">
                <a:latin typeface="Futura Bk BT" panose="020B0502020204020303" pitchFamily="34" charset="0"/>
              </a:rPr>
              <a:t>Experimenta</a:t>
            </a:r>
            <a:r>
              <a:rPr lang="en-US" dirty="0">
                <a:latin typeface="Futura Bk BT" panose="020B0502020204020303" pitchFamily="34" charset="0"/>
              </a:rPr>
              <a:t> la </a:t>
            </a:r>
            <a:r>
              <a:rPr lang="en-US" dirty="0" err="1">
                <a:latin typeface="Futura Bk BT" panose="020B0502020204020303" pitchFamily="34" charset="0"/>
              </a:rPr>
              <a:t>alegría</a:t>
            </a:r>
            <a:r>
              <a:rPr lang="en-US" dirty="0">
                <a:latin typeface="Futura Bk BT" panose="020B0502020204020303" pitchFamily="34" charset="0"/>
              </a:rPr>
              <a:t> de </a:t>
            </a:r>
            <a:r>
              <a:rPr lang="en-US" dirty="0" err="1">
                <a:latin typeface="Futura Bk BT" panose="020B0502020204020303" pitchFamily="34" charset="0"/>
              </a:rPr>
              <a:t>dar</a:t>
            </a:r>
            <a:r>
              <a:rPr lang="en-US" dirty="0">
                <a:latin typeface="Futura Bk BT" panose="020B0502020204020303" pitchFamily="34" charset="0"/>
              </a:rPr>
              <a:t> a los </a:t>
            </a:r>
            <a:r>
              <a:rPr lang="en-US" dirty="0" err="1">
                <a:latin typeface="Futura Bk BT" panose="020B0502020204020303" pitchFamily="34" charset="0"/>
              </a:rPr>
              <a:t>ministerios</a:t>
            </a:r>
            <a:r>
              <a:rPr lang="en-US" dirty="0">
                <a:latin typeface="Futura Bk BT" panose="020B0502020204020303" pitchFamily="34" charset="0"/>
              </a:rPr>
              <a:t> de Mujeres de la IELA</a:t>
            </a:r>
          </a:p>
          <a:p>
            <a:endParaRPr lang="en-US" dirty="0">
              <a:latin typeface="Futura Bk BT" panose="020B0502020204020303"/>
            </a:endParaRPr>
          </a:p>
          <a:p>
            <a:pPr marL="285750" lvl="0" indent="-285750">
              <a:buFont typeface="Arial" panose="020B0604020202020204" pitchFamily="34" charset="0"/>
              <a:buChar char="•"/>
            </a:pPr>
            <a:r>
              <a:rPr lang="en-US" dirty="0">
                <a:latin typeface="Futura Bk BT" panose="020B0502020204020303"/>
              </a:rPr>
              <a:t>El </a:t>
            </a:r>
            <a:r>
              <a:rPr lang="en-US" dirty="0" err="1">
                <a:latin typeface="Futura Bk BT" panose="020B0502020204020303"/>
              </a:rPr>
              <a:t>Fondo</a:t>
            </a:r>
            <a:r>
              <a:rPr lang="en-US" dirty="0">
                <a:latin typeface="Futura Bk BT" panose="020B0502020204020303"/>
              </a:rPr>
              <a:t> de Katie</a:t>
            </a:r>
          </a:p>
          <a:p>
            <a:pPr marL="285750" lvl="0" indent="-285750">
              <a:buFont typeface="Arial" panose="020B0604020202020204" pitchFamily="34" charset="0"/>
              <a:buChar char="•"/>
            </a:pPr>
            <a:r>
              <a:rPr lang="es-ES" dirty="0">
                <a:latin typeface="Futura Bk BT" panose="020B0502020204020303"/>
              </a:rPr>
              <a:t>Educar Mujeres y Niñas Saludables</a:t>
            </a:r>
          </a:p>
          <a:p>
            <a:pPr marL="285750" lvl="0" indent="-285750">
              <a:buFont typeface="Arial" panose="020B0604020202020204" pitchFamily="34" charset="0"/>
              <a:buChar char="•"/>
            </a:pPr>
            <a:r>
              <a:rPr lang="en-US" dirty="0" err="1">
                <a:latin typeface="Futura Bk BT" panose="020B0502020204020303"/>
              </a:rPr>
              <a:t>Becas</a:t>
            </a:r>
            <a:endParaRPr lang="en-US" dirty="0">
              <a:latin typeface="Futura Bk BT" panose="020B0502020204020303"/>
            </a:endParaRPr>
          </a:p>
          <a:p>
            <a:pPr marL="285750" lvl="0" indent="-285750">
              <a:buFont typeface="Arial" panose="020B0604020202020204" pitchFamily="34" charset="0"/>
              <a:buChar char="•"/>
            </a:pPr>
            <a:r>
              <a:rPr lang="en-US" dirty="0">
                <a:latin typeface="Futura Bk BT" panose="020B0502020204020303"/>
              </a:rPr>
              <a:t>Amigos files</a:t>
            </a:r>
          </a:p>
          <a:p>
            <a:pPr marL="285750" lvl="0" indent="-285750">
              <a:buFont typeface="Arial" panose="020B0604020202020204" pitchFamily="34" charset="0"/>
              <a:buChar char="•"/>
            </a:pPr>
            <a:r>
              <a:rPr lang="en-US" dirty="0" err="1">
                <a:latin typeface="Futura Bk BT" panose="020B0502020204020303"/>
              </a:rPr>
              <a:t>Ofrendas</a:t>
            </a:r>
            <a:r>
              <a:rPr lang="en-US" dirty="0">
                <a:latin typeface="Futura Bk BT" panose="020B0502020204020303"/>
              </a:rPr>
              <a:t> de Gracias</a:t>
            </a:r>
          </a:p>
          <a:p>
            <a:endParaRPr lang="en-US" dirty="0"/>
          </a:p>
        </p:txBody>
      </p:sp>
    </p:spTree>
    <p:extLst>
      <p:ext uri="{BB962C8B-B14F-4D97-AF65-F5344CB8AC3E}">
        <p14:creationId xmlns:p14="http://schemas.microsoft.com/office/powerpoint/2010/main" val="48746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D6E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46" y="1447800"/>
            <a:ext cx="679368" cy="2998590"/>
          </a:xfrm>
          <a:prstGeom prst="rect">
            <a:avLst/>
          </a:prstGeom>
        </p:spPr>
      </p:pic>
      <p:sp>
        <p:nvSpPr>
          <p:cNvPr id="5" name="TextBox 4"/>
          <p:cNvSpPr txBox="1"/>
          <p:nvPr/>
        </p:nvSpPr>
        <p:spPr>
          <a:xfrm>
            <a:off x="2209800" y="1337370"/>
            <a:ext cx="4333622" cy="3539430"/>
          </a:xfrm>
          <a:prstGeom prst="rect">
            <a:avLst/>
          </a:prstGeom>
          <a:noFill/>
        </p:spPr>
        <p:txBody>
          <a:bodyPr wrap="none" rtlCol="0">
            <a:spAutoFit/>
          </a:bodyPr>
          <a:lstStyle/>
          <a:p>
            <a:pPr>
              <a:lnSpc>
                <a:spcPct val="200000"/>
              </a:lnSpc>
            </a:pPr>
            <a:r>
              <a:rPr lang="en-US" sz="2000" dirty="0">
                <a:solidFill>
                  <a:srgbClr val="00678F"/>
                </a:solidFill>
                <a:latin typeface="Futura Hv BT" panose="020B0702020204020204" pitchFamily="34" charset="0"/>
              </a:rPr>
              <a:t>Womenoftheelca.org</a:t>
            </a:r>
          </a:p>
          <a:p>
            <a:pPr>
              <a:lnSpc>
                <a:spcPct val="200000"/>
              </a:lnSpc>
            </a:pPr>
            <a:r>
              <a:rPr lang="en-US" sz="2000" dirty="0">
                <a:solidFill>
                  <a:srgbClr val="00678F"/>
                </a:solidFill>
                <a:latin typeface="Futura Hv BT" panose="020B0702020204020204" pitchFamily="34" charset="0"/>
              </a:rPr>
              <a:t>Facebook.com/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Twitter.com/</a:t>
            </a:r>
            <a:r>
              <a:rPr lang="en-US" sz="2000" dirty="0" err="1">
                <a:solidFill>
                  <a:srgbClr val="00678F"/>
                </a:solidFill>
                <a:latin typeface="Futura Hv BT" panose="020B0702020204020204" pitchFamily="34" charset="0"/>
              </a:rPr>
              <a:t>WomenoftheELCA</a:t>
            </a:r>
            <a:endParaRPr lang="en-US" sz="24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Pinterest.com/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Instagram.com/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endParaRPr lang="en-US" sz="2400" dirty="0">
              <a:solidFill>
                <a:srgbClr val="00678F"/>
              </a:solidFill>
              <a:latin typeface="Franklin Gothic Demi" panose="020B0703020102020204" pitchFamily="34" charset="0"/>
            </a:endParaRPr>
          </a:p>
        </p:txBody>
      </p:sp>
    </p:spTree>
    <p:extLst>
      <p:ext uri="{BB962C8B-B14F-4D97-AF65-F5344CB8AC3E}">
        <p14:creationId xmlns:p14="http://schemas.microsoft.com/office/powerpoint/2010/main" val="57726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527E0-E47B-4A25-BAAA-99DA5A7788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78650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4A5A7-3EB3-4171-A3A4-9AF510CFD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3" name="TextBox 2"/>
          <p:cNvSpPr txBox="1"/>
          <p:nvPr/>
        </p:nvSpPr>
        <p:spPr>
          <a:xfrm>
            <a:off x="1296262" y="3962400"/>
            <a:ext cx="3190297" cy="523220"/>
          </a:xfrm>
          <a:prstGeom prst="rect">
            <a:avLst/>
          </a:prstGeom>
          <a:noFill/>
        </p:spPr>
        <p:txBody>
          <a:bodyPr wrap="none" rtlCol="0">
            <a:spAutoFit/>
          </a:bodyPr>
          <a:lstStyle/>
          <a:p>
            <a:r>
              <a:rPr lang="es" sz="2800" dirty="0">
                <a:solidFill>
                  <a:srgbClr val="00678F"/>
                </a:solidFill>
                <a:latin typeface="Futura Hv BT" panose="020B0702020204020204" pitchFamily="34" charset="0"/>
              </a:rPr>
              <a:t>¿Quiénes somos?</a:t>
            </a:r>
          </a:p>
        </p:txBody>
      </p:sp>
      <p:sp>
        <p:nvSpPr>
          <p:cNvPr id="4" name="TextBox 3"/>
          <p:cNvSpPr txBox="1"/>
          <p:nvPr/>
        </p:nvSpPr>
        <p:spPr>
          <a:xfrm>
            <a:off x="1364404" y="4724400"/>
            <a:ext cx="7289175" cy="984885"/>
          </a:xfrm>
          <a:prstGeom prst="rect">
            <a:avLst/>
          </a:prstGeom>
          <a:noFill/>
        </p:spPr>
        <p:txBody>
          <a:bodyPr wrap="none" rtlCol="0">
            <a:spAutoFit/>
          </a:bodyPr>
          <a:lstStyle/>
          <a:p>
            <a:r>
              <a:rPr lang="es" sz="2000" dirty="0">
                <a:latin typeface="Futura Bk BT" panose="020B0502020204020303" pitchFamily="34" charset="0"/>
              </a:rPr>
              <a:t>Una comunidad de mujeres en miles de congregaciones</a:t>
            </a:r>
          </a:p>
          <a:p>
            <a:r>
              <a:rPr lang="es" sz="2000" dirty="0">
                <a:latin typeface="Futura Bk BT" panose="020B0502020204020303" pitchFamily="34" charset="0"/>
              </a:rPr>
              <a:t>en </a:t>
            </a:r>
            <a:r>
              <a:rPr lang="en-US" sz="2000" dirty="0" err="1">
                <a:latin typeface="Futura Bk BT" panose="020B0502020204020303" pitchFamily="34" charset="0"/>
              </a:rPr>
              <a:t>los</a:t>
            </a:r>
            <a:r>
              <a:rPr lang="en-US" sz="2000" dirty="0">
                <a:latin typeface="Futura Bk BT" panose="020B0502020204020303" pitchFamily="34" charset="0"/>
              </a:rPr>
              <a:t> </a:t>
            </a:r>
            <a:r>
              <a:rPr lang="es" sz="2000" dirty="0">
                <a:latin typeface="Futura Bk BT" panose="020B0502020204020303" pitchFamily="34" charset="0"/>
              </a:rPr>
              <a:t>Estados Unidos y el Caribe.</a:t>
            </a:r>
          </a:p>
          <a:p>
            <a:endParaRPr lang="en-US" dirty="0"/>
          </a:p>
        </p:txBody>
      </p:sp>
    </p:spTree>
    <p:extLst>
      <p:ext uri="{BB962C8B-B14F-4D97-AF65-F5344CB8AC3E}">
        <p14:creationId xmlns:p14="http://schemas.microsoft.com/office/powerpoint/2010/main" val="16799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7" name="TextBox 6"/>
          <p:cNvSpPr txBox="1"/>
          <p:nvPr/>
        </p:nvSpPr>
        <p:spPr>
          <a:xfrm>
            <a:off x="732134" y="2209800"/>
            <a:ext cx="6505307" cy="1631216"/>
          </a:xfrm>
          <a:prstGeom prst="rect">
            <a:avLst/>
          </a:prstGeom>
          <a:noFill/>
        </p:spPr>
        <p:txBody>
          <a:bodyPr wrap="none" rtlCol="0">
            <a:spAutoFit/>
          </a:bodyPr>
          <a:lstStyle/>
          <a:p>
            <a:r>
              <a:rPr lang="es-ES" sz="2000" dirty="0">
                <a:solidFill>
                  <a:srgbClr val="00678F"/>
                </a:solidFill>
                <a:latin typeface="Futura Hv BT" panose="020B0702020204020204"/>
              </a:rPr>
              <a:t>“Mujeres de la IELA me ha acercado mujeres a mi</a:t>
            </a:r>
          </a:p>
          <a:p>
            <a:r>
              <a:rPr lang="es-ES" sz="2000" dirty="0">
                <a:solidFill>
                  <a:srgbClr val="00678F"/>
                </a:solidFill>
                <a:latin typeface="Futura Hv BT" panose="020B0702020204020204"/>
              </a:rPr>
              <a:t>vida que nunca habría conocido. Me inspiran y han</a:t>
            </a:r>
          </a:p>
          <a:p>
            <a:r>
              <a:rPr lang="en-US" sz="2000" dirty="0" err="1">
                <a:solidFill>
                  <a:srgbClr val="00678F"/>
                </a:solidFill>
                <a:latin typeface="Futura Hv BT" panose="020B0702020204020204"/>
              </a:rPr>
              <a:t>robustecido</a:t>
            </a:r>
            <a:r>
              <a:rPr lang="en-US" sz="2000" dirty="0">
                <a:solidFill>
                  <a:srgbClr val="00678F"/>
                </a:solidFill>
                <a:latin typeface="Futura Hv BT" panose="020B0702020204020204"/>
              </a:rPr>
              <a:t> mi </a:t>
            </a:r>
            <a:r>
              <a:rPr lang="en-US" sz="2000" dirty="0" err="1">
                <a:solidFill>
                  <a:srgbClr val="00678F"/>
                </a:solidFill>
                <a:latin typeface="Futura Hv BT" panose="020B0702020204020204"/>
              </a:rPr>
              <a:t>fe</a:t>
            </a:r>
            <a:r>
              <a:rPr lang="en-US" sz="2000" dirty="0">
                <a:solidFill>
                  <a:srgbClr val="00678F"/>
                </a:solidFill>
                <a:latin typeface="Futura Hv BT" panose="020B0702020204020204"/>
              </a:rPr>
              <a:t>.”</a:t>
            </a:r>
            <a:br>
              <a:rPr lang="en-US" sz="2000" b="1" dirty="0">
                <a:latin typeface="Futura Hv BT" panose="020B0702020204020204"/>
              </a:rPr>
            </a:br>
            <a:endParaRPr lang="en-US" sz="2000" dirty="0">
              <a:latin typeface="Futura Hv BT" panose="020B0702020204020204"/>
            </a:endParaRPr>
          </a:p>
          <a:p>
            <a:r>
              <a:rPr lang="en-US" sz="2000" dirty="0">
                <a:solidFill>
                  <a:srgbClr val="00678F"/>
                </a:solidFill>
              </a:rPr>
              <a:t>—</a:t>
            </a:r>
            <a:r>
              <a:rPr lang="en-US" sz="2000" dirty="0">
                <a:solidFill>
                  <a:srgbClr val="00678F"/>
                </a:solidFill>
                <a:latin typeface="Futura Bk BT" panose="020B0502020204020303" pitchFamily="34" charset="0"/>
              </a:rPr>
              <a:t>Merlene Swenson Brockway</a:t>
            </a:r>
          </a:p>
        </p:txBody>
      </p:sp>
    </p:spTree>
    <p:extLst>
      <p:ext uri="{BB962C8B-B14F-4D97-AF65-F5344CB8AC3E}">
        <p14:creationId xmlns:p14="http://schemas.microsoft.com/office/powerpoint/2010/main" val="336276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A99ED8-5161-4DC3-A1A2-EE19DCAE9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7466738" cy="523220"/>
          </a:xfrm>
          <a:prstGeom prst="rect">
            <a:avLst/>
          </a:prstGeom>
          <a:noFill/>
        </p:spPr>
        <p:txBody>
          <a:bodyPr wrap="square" rtlCol="0">
            <a:spAutoFit/>
          </a:bodyPr>
          <a:lstStyle/>
          <a:p>
            <a:r>
              <a:rPr lang="es" sz="2800" dirty="0">
                <a:solidFill>
                  <a:srgbClr val="00678F"/>
                </a:solidFill>
                <a:latin typeface="Futura Hv BT" panose="020B0702020204020204" pitchFamily="34" charset="0"/>
              </a:rPr>
              <a:t>¿</a:t>
            </a:r>
            <a:r>
              <a:rPr lang="en-US" sz="2800" dirty="0" err="1">
                <a:solidFill>
                  <a:srgbClr val="00678F"/>
                </a:solidFill>
                <a:latin typeface="Futura Hv BT" panose="020B0702020204020204" pitchFamily="34" charset="0"/>
              </a:rPr>
              <a:t>Porque</a:t>
            </a:r>
            <a:r>
              <a:rPr lang="en-US" sz="2800" dirty="0">
                <a:solidFill>
                  <a:srgbClr val="00678F"/>
                </a:solidFill>
                <a:latin typeface="Futura Hv BT" panose="020B0702020204020204" pitchFamily="34" charset="0"/>
              </a:rPr>
              <a:t> </a:t>
            </a:r>
            <a:r>
              <a:rPr lang="en-US" sz="2800" dirty="0" err="1">
                <a:solidFill>
                  <a:srgbClr val="00678F"/>
                </a:solidFill>
                <a:latin typeface="Futura Hv BT" panose="020B0702020204020204" pitchFamily="34" charset="0"/>
              </a:rPr>
              <a:t>nos</a:t>
            </a:r>
            <a:r>
              <a:rPr lang="en-US" sz="2800" dirty="0">
                <a:solidFill>
                  <a:srgbClr val="00678F"/>
                </a:solidFill>
                <a:latin typeface="Futura Hv BT" panose="020B0702020204020204" pitchFamily="34" charset="0"/>
              </a:rPr>
              <a:t> </a:t>
            </a:r>
            <a:r>
              <a:rPr lang="en-US" sz="2800" dirty="0" err="1">
                <a:solidFill>
                  <a:srgbClr val="00678F"/>
                </a:solidFill>
                <a:latin typeface="Futura Hv BT" panose="020B0702020204020204" pitchFamily="34" charset="0"/>
              </a:rPr>
              <a:t>congregamos</a:t>
            </a:r>
            <a:r>
              <a:rPr lang="es" sz="2800" dirty="0">
                <a:solidFill>
                  <a:srgbClr val="00678F"/>
                </a:solidFill>
                <a:latin typeface="Futura Hv BT" panose="020B0702020204020204" pitchFamily="34" charset="0"/>
              </a:rPr>
              <a:t>? </a:t>
            </a:r>
          </a:p>
        </p:txBody>
      </p:sp>
      <p:sp>
        <p:nvSpPr>
          <p:cNvPr id="9" name="TextBox 8"/>
          <p:cNvSpPr txBox="1"/>
          <p:nvPr/>
        </p:nvSpPr>
        <p:spPr>
          <a:xfrm>
            <a:off x="1371600" y="4876800"/>
            <a:ext cx="6560396" cy="646331"/>
          </a:xfrm>
          <a:prstGeom prst="rect">
            <a:avLst/>
          </a:prstGeom>
          <a:noFill/>
        </p:spPr>
        <p:txBody>
          <a:bodyPr wrap="square" rtlCol="0">
            <a:spAutoFit/>
          </a:bodyPr>
          <a:lstStyle/>
          <a:p>
            <a:r>
              <a:rPr lang="en-US" dirty="0">
                <a:latin typeface="Futura Bk BT" panose="020B0502020204020303"/>
              </a:rPr>
              <a:t>Para </a:t>
            </a:r>
            <a:r>
              <a:rPr lang="en-US" dirty="0" err="1">
                <a:latin typeface="Futura Bk BT" panose="020B0502020204020303"/>
              </a:rPr>
              <a:t>crecer</a:t>
            </a:r>
            <a:r>
              <a:rPr lang="en-US" dirty="0">
                <a:latin typeface="Futura Bk BT" panose="020B0502020204020303"/>
              </a:rPr>
              <a:t> en la </a:t>
            </a:r>
            <a:r>
              <a:rPr lang="en-US" dirty="0" err="1">
                <a:latin typeface="Futura Bk BT" panose="020B0502020204020303"/>
              </a:rPr>
              <a:t>fe</a:t>
            </a:r>
            <a:r>
              <a:rPr lang="en-US" dirty="0">
                <a:latin typeface="Futura Bk BT" panose="020B0502020204020303"/>
              </a:rPr>
              <a:t> y </a:t>
            </a:r>
            <a:r>
              <a:rPr lang="en-US" dirty="0" err="1">
                <a:latin typeface="Futura Bk BT" panose="020B0502020204020303"/>
              </a:rPr>
              <a:t>vivir</a:t>
            </a:r>
            <a:r>
              <a:rPr lang="en-US" dirty="0">
                <a:latin typeface="Futura Bk BT" panose="020B0502020204020303"/>
              </a:rPr>
              <a:t> </a:t>
            </a:r>
            <a:r>
              <a:rPr lang="en-US" dirty="0" err="1">
                <a:latin typeface="Futura Bk BT" panose="020B0502020204020303"/>
              </a:rPr>
              <a:t>esa</a:t>
            </a:r>
            <a:r>
              <a:rPr lang="en-US" dirty="0">
                <a:latin typeface="Futura Bk BT" panose="020B0502020204020303"/>
              </a:rPr>
              <a:t> </a:t>
            </a:r>
            <a:r>
              <a:rPr lang="en-US" dirty="0" err="1">
                <a:latin typeface="Futura Bk BT" panose="020B0502020204020303"/>
              </a:rPr>
              <a:t>fe</a:t>
            </a:r>
            <a:r>
              <a:rPr lang="en-US" dirty="0">
                <a:latin typeface="Futura Bk BT" panose="020B0502020204020303"/>
              </a:rPr>
              <a:t> </a:t>
            </a:r>
            <a:r>
              <a:rPr lang="en-US" dirty="0" err="1">
                <a:latin typeface="Futura Bk BT" panose="020B0502020204020303"/>
              </a:rPr>
              <a:t>través</a:t>
            </a:r>
            <a:r>
              <a:rPr lang="en-US" dirty="0">
                <a:latin typeface="Futura Bk BT" panose="020B0502020204020303"/>
              </a:rPr>
              <a:t> </a:t>
            </a:r>
            <a:r>
              <a:rPr lang="en-US" dirty="0" err="1">
                <a:latin typeface="Futura Bk BT" panose="020B0502020204020303"/>
              </a:rPr>
              <a:t>ministerio</a:t>
            </a:r>
            <a:r>
              <a:rPr lang="en-US" dirty="0">
                <a:latin typeface="Futura Bk BT" panose="020B0502020204020303"/>
              </a:rPr>
              <a:t> y </a:t>
            </a:r>
            <a:r>
              <a:rPr lang="en-US" dirty="0" err="1">
                <a:latin typeface="Futura Bk BT" panose="020B0502020204020303"/>
              </a:rPr>
              <a:t>acción</a:t>
            </a:r>
            <a:r>
              <a:rPr lang="en-US" dirty="0">
                <a:latin typeface="Futura Bk BT" panose="020B0502020204020303"/>
              </a:rPr>
              <a:t>. </a:t>
            </a:r>
          </a:p>
        </p:txBody>
      </p:sp>
    </p:spTree>
    <p:extLst>
      <p:ext uri="{BB962C8B-B14F-4D97-AF65-F5344CB8AC3E}">
        <p14:creationId xmlns:p14="http://schemas.microsoft.com/office/powerpoint/2010/main" val="184273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6262" y="3962400"/>
            <a:ext cx="4643835" cy="954107"/>
          </a:xfrm>
          <a:prstGeom prst="rect">
            <a:avLst/>
          </a:prstGeom>
          <a:noFill/>
        </p:spPr>
        <p:txBody>
          <a:bodyPr wrap="none" rtlCol="0">
            <a:spAutoFit/>
          </a:bodyPr>
          <a:lstStyle/>
          <a:p>
            <a:r>
              <a:rPr lang="en-US" sz="2800" dirty="0">
                <a:solidFill>
                  <a:srgbClr val="00678F"/>
                </a:solidFill>
                <a:latin typeface="Franklin Gothic Demi" panose="020B0703020102020204" pitchFamily="34" charset="0"/>
              </a:rPr>
              <a:t>What’s the best thing about </a:t>
            </a:r>
          </a:p>
          <a:p>
            <a:r>
              <a:rPr lang="en-US" sz="2800" dirty="0">
                <a:solidFill>
                  <a:srgbClr val="00678F"/>
                </a:solidFill>
                <a:latin typeface="Franklin Gothic Demi" panose="020B0703020102020204" pitchFamily="34" charset="0"/>
              </a:rPr>
              <a:t>Women of the ELCA?</a:t>
            </a:r>
          </a:p>
        </p:txBody>
      </p:sp>
      <p:sp>
        <p:nvSpPr>
          <p:cNvPr id="9" name="TextBox 8"/>
          <p:cNvSpPr txBox="1"/>
          <p:nvPr/>
        </p:nvSpPr>
        <p:spPr>
          <a:xfrm>
            <a:off x="1296262" y="5029200"/>
            <a:ext cx="3430042" cy="646331"/>
          </a:xfrm>
          <a:prstGeom prst="rect">
            <a:avLst/>
          </a:prstGeom>
          <a:noFill/>
        </p:spPr>
        <p:txBody>
          <a:bodyPr wrap="none" rtlCol="0">
            <a:spAutoFit/>
          </a:bodyPr>
          <a:lstStyle/>
          <a:p>
            <a:r>
              <a:rPr lang="en-US" dirty="0"/>
              <a:t>Friendship, fellowship and support</a:t>
            </a:r>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6" name="TextBox 5"/>
          <p:cNvSpPr txBox="1"/>
          <p:nvPr/>
        </p:nvSpPr>
        <p:spPr>
          <a:xfrm>
            <a:off x="796697" y="2324487"/>
            <a:ext cx="6882012" cy="1631216"/>
          </a:xfrm>
          <a:prstGeom prst="rect">
            <a:avLst/>
          </a:prstGeom>
          <a:noFill/>
        </p:spPr>
        <p:txBody>
          <a:bodyPr wrap="none" rtlCol="0">
            <a:spAutoFit/>
          </a:bodyPr>
          <a:lstStyle/>
          <a:p>
            <a:r>
              <a:rPr lang="en-US" sz="2000" dirty="0">
                <a:solidFill>
                  <a:srgbClr val="00678F"/>
                </a:solidFill>
                <a:latin typeface="Futura Hv BT" panose="020B0702020204020204"/>
              </a:rPr>
              <a:t>“</a:t>
            </a:r>
            <a:r>
              <a:rPr lang="es-ES" sz="2000" b="1" dirty="0">
                <a:solidFill>
                  <a:srgbClr val="00678F"/>
                </a:solidFill>
                <a:latin typeface="Futura Hv BT" panose="020B0702020204020204"/>
              </a:rPr>
              <a:t>Mujeres de la IELA me ayudó a reconocer el llamado.</a:t>
            </a:r>
          </a:p>
          <a:p>
            <a:r>
              <a:rPr lang="es-ES" sz="2000" b="1" dirty="0">
                <a:solidFill>
                  <a:srgbClr val="00678F"/>
                </a:solidFill>
                <a:latin typeface="Futura Hv BT" panose="020B0702020204020204"/>
              </a:rPr>
              <a:t>Ya llevo más de 20 años en el ministerio y tengo más</a:t>
            </a:r>
          </a:p>
          <a:p>
            <a:r>
              <a:rPr lang="es-ES" sz="2000" b="1" dirty="0">
                <a:solidFill>
                  <a:srgbClr val="00678F"/>
                </a:solidFill>
                <a:latin typeface="Futura Hv BT" panose="020B0702020204020204"/>
              </a:rPr>
              <a:t>de 15 años como pastora ordenada.”</a:t>
            </a:r>
            <a:br>
              <a:rPr lang="en-US" sz="2000" dirty="0">
                <a:solidFill>
                  <a:srgbClr val="00678F"/>
                </a:solidFill>
                <a:latin typeface="Futura Hv BT" panose="020B0702020204020204" pitchFamily="34" charset="0"/>
              </a:rPr>
            </a:br>
            <a:br>
              <a:rPr lang="en-US" sz="2000" dirty="0">
                <a:solidFill>
                  <a:srgbClr val="00678F"/>
                </a:solidFill>
                <a:latin typeface="Franklin Gothic Demi" panose="020B0703020102020204" pitchFamily="34" charset="0"/>
              </a:rPr>
            </a:br>
            <a:r>
              <a:rPr lang="en-US" sz="2000" dirty="0">
                <a:solidFill>
                  <a:srgbClr val="00678F"/>
                </a:solidFill>
              </a:rPr>
              <a:t>—</a:t>
            </a:r>
            <a:r>
              <a:rPr lang="en-US" sz="2000" dirty="0">
                <a:solidFill>
                  <a:srgbClr val="00678F"/>
                </a:solidFill>
                <a:latin typeface="Futura Bk BT" panose="020B0502020204020303" pitchFamily="34" charset="0"/>
              </a:rPr>
              <a:t>Victoria L. Hamilton</a:t>
            </a:r>
          </a:p>
        </p:txBody>
      </p:sp>
    </p:spTree>
    <p:extLst>
      <p:ext uri="{BB962C8B-B14F-4D97-AF65-F5344CB8AC3E}">
        <p14:creationId xmlns:p14="http://schemas.microsoft.com/office/powerpoint/2010/main" val="32164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AED3F1-BC51-4673-8C4C-142E8C8F1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1600" cy="4727359"/>
          </a:xfrm>
          <a:prstGeom prst="rect">
            <a:avLst/>
          </a:prstGeom>
        </p:spPr>
      </p:pic>
      <p:sp>
        <p:nvSpPr>
          <p:cNvPr id="6" name="TextBox 5">
            <a:extLst>
              <a:ext uri="{FF2B5EF4-FFF2-40B4-BE49-F238E27FC236}">
                <a16:creationId xmlns:a16="http://schemas.microsoft.com/office/drawing/2014/main" id="{AD519283-2A1B-49E2-B177-5E0DEB1C7075}"/>
              </a:ext>
            </a:extLst>
          </p:cNvPr>
          <p:cNvSpPr txBox="1"/>
          <p:nvPr/>
        </p:nvSpPr>
        <p:spPr>
          <a:xfrm>
            <a:off x="1752600" y="4081160"/>
            <a:ext cx="5718508" cy="954107"/>
          </a:xfrm>
          <a:prstGeom prst="rect">
            <a:avLst/>
          </a:prstGeom>
          <a:noFill/>
        </p:spPr>
        <p:txBody>
          <a:bodyPr wrap="square" rtlCol="0">
            <a:spAutoFit/>
          </a:bodyPr>
          <a:lstStyle/>
          <a:p>
            <a:r>
              <a:rPr lang="es" sz="2800" dirty="0">
                <a:solidFill>
                  <a:srgbClr val="00678F"/>
                </a:solidFill>
                <a:latin typeface="Futura Hv BT" panose="020B0702020204020204" pitchFamily="34" charset="0"/>
              </a:rPr>
              <a:t>¿Qué es lo que mejor ofrece Mujeres de la IELA? </a:t>
            </a:r>
          </a:p>
        </p:txBody>
      </p:sp>
      <p:sp>
        <p:nvSpPr>
          <p:cNvPr id="7" name="TextBox 6">
            <a:extLst>
              <a:ext uri="{FF2B5EF4-FFF2-40B4-BE49-F238E27FC236}">
                <a16:creationId xmlns:a16="http://schemas.microsoft.com/office/drawing/2014/main" id="{C778962D-62E4-4B15-81A2-F1CC37E15F78}"/>
              </a:ext>
            </a:extLst>
          </p:cNvPr>
          <p:cNvSpPr txBox="1"/>
          <p:nvPr/>
        </p:nvSpPr>
        <p:spPr>
          <a:xfrm>
            <a:off x="1828800" y="5334000"/>
            <a:ext cx="4572000" cy="400110"/>
          </a:xfrm>
          <a:prstGeom prst="rect">
            <a:avLst/>
          </a:prstGeom>
          <a:noFill/>
        </p:spPr>
        <p:txBody>
          <a:bodyPr wrap="square" rtlCol="0">
            <a:spAutoFit/>
          </a:bodyPr>
          <a:lstStyle/>
          <a:p>
            <a:r>
              <a:rPr lang="es" sz="2000" dirty="0">
                <a:latin typeface="Futura Bk BT" panose="020B0502020204020303" pitchFamily="34" charset="0"/>
              </a:rPr>
              <a:t>Amistad, compañerismo y apoyo</a:t>
            </a:r>
            <a:r>
              <a:rPr lang="en-US" sz="2000" dirty="0">
                <a:latin typeface="Futura Bk BT" panose="020B0502020204020303" pitchFamily="34" charset="0"/>
              </a:rPr>
              <a:t>.</a:t>
            </a:r>
          </a:p>
        </p:txBody>
      </p:sp>
    </p:spTree>
    <p:extLst>
      <p:ext uri="{BB962C8B-B14F-4D97-AF65-F5344CB8AC3E}">
        <p14:creationId xmlns:p14="http://schemas.microsoft.com/office/powerpoint/2010/main" val="334629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6262" y="3962400"/>
            <a:ext cx="4643835" cy="954107"/>
          </a:xfrm>
          <a:prstGeom prst="rect">
            <a:avLst/>
          </a:prstGeom>
          <a:noFill/>
        </p:spPr>
        <p:txBody>
          <a:bodyPr wrap="none" rtlCol="0">
            <a:spAutoFit/>
          </a:bodyPr>
          <a:lstStyle/>
          <a:p>
            <a:r>
              <a:rPr lang="en-US" sz="2800" dirty="0">
                <a:solidFill>
                  <a:srgbClr val="00678F"/>
                </a:solidFill>
                <a:latin typeface="Franklin Gothic Demi" panose="020B0703020102020204" pitchFamily="34" charset="0"/>
              </a:rPr>
              <a:t>What’s the best thing about </a:t>
            </a:r>
          </a:p>
          <a:p>
            <a:r>
              <a:rPr lang="en-US" sz="2800" dirty="0">
                <a:solidFill>
                  <a:srgbClr val="00678F"/>
                </a:solidFill>
                <a:latin typeface="Franklin Gothic Demi" panose="020B0703020102020204" pitchFamily="34" charset="0"/>
              </a:rPr>
              <a:t>Women of the ELCA?</a:t>
            </a:r>
          </a:p>
        </p:txBody>
      </p:sp>
      <p:sp>
        <p:nvSpPr>
          <p:cNvPr id="9" name="TextBox 8"/>
          <p:cNvSpPr txBox="1"/>
          <p:nvPr/>
        </p:nvSpPr>
        <p:spPr>
          <a:xfrm>
            <a:off x="1296262" y="5029200"/>
            <a:ext cx="3430042" cy="646331"/>
          </a:xfrm>
          <a:prstGeom prst="rect">
            <a:avLst/>
          </a:prstGeom>
          <a:noFill/>
        </p:spPr>
        <p:txBody>
          <a:bodyPr wrap="none" rtlCol="0">
            <a:spAutoFit/>
          </a:bodyPr>
          <a:lstStyle/>
          <a:p>
            <a:r>
              <a:rPr lang="en-US" dirty="0"/>
              <a:t>Friendship, fellowship and support</a:t>
            </a:r>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7" name="TextBox 6"/>
          <p:cNvSpPr txBox="1"/>
          <p:nvPr/>
        </p:nvSpPr>
        <p:spPr>
          <a:xfrm>
            <a:off x="990599" y="2209800"/>
            <a:ext cx="7010401" cy="1938992"/>
          </a:xfrm>
          <a:prstGeom prst="rect">
            <a:avLst/>
          </a:prstGeom>
          <a:noFill/>
        </p:spPr>
        <p:txBody>
          <a:bodyPr wrap="square" rtlCol="0">
            <a:spAutoFit/>
          </a:bodyPr>
          <a:lstStyle/>
          <a:p>
            <a:r>
              <a:rPr lang="es-ES" sz="2000" b="1" dirty="0">
                <a:solidFill>
                  <a:srgbClr val="00678F"/>
                </a:solidFill>
                <a:latin typeface="Futura Hv BT" panose="020B0702020204020204"/>
              </a:rPr>
              <a:t>“Con Mujeres de la IELA aprendo y crezco con otras</a:t>
            </a:r>
          </a:p>
          <a:p>
            <a:r>
              <a:rPr lang="es-ES" sz="2000" b="1" dirty="0">
                <a:solidFill>
                  <a:srgbClr val="00678F"/>
                </a:solidFill>
                <a:latin typeface="Futura Hv BT" panose="020B0702020204020204"/>
              </a:rPr>
              <a:t>mujeres. Existe algo fascinante en una sala llena de</a:t>
            </a:r>
          </a:p>
          <a:p>
            <a:r>
              <a:rPr lang="es-ES" sz="2000" b="1" dirty="0">
                <a:solidFill>
                  <a:srgbClr val="00678F"/>
                </a:solidFill>
                <a:latin typeface="Futura Hv BT" panose="020B0702020204020204"/>
              </a:rPr>
              <a:t>mujeres compartiendo su fe y ayudándose a crecer</a:t>
            </a:r>
          </a:p>
          <a:p>
            <a:r>
              <a:rPr lang="en-US" sz="2000" b="1" dirty="0" err="1">
                <a:solidFill>
                  <a:srgbClr val="00678F"/>
                </a:solidFill>
                <a:latin typeface="Futura Hv BT" panose="020B0702020204020204"/>
              </a:rPr>
              <a:t>mutuamente</a:t>
            </a:r>
            <a:r>
              <a:rPr lang="en-US" sz="2000" b="1" dirty="0">
                <a:solidFill>
                  <a:srgbClr val="00678F"/>
                </a:solidFill>
                <a:latin typeface="Futura Hv BT" panose="020B0702020204020204"/>
              </a:rPr>
              <a:t>.”</a:t>
            </a:r>
            <a:br>
              <a:rPr lang="en-US" sz="2000" dirty="0">
                <a:solidFill>
                  <a:srgbClr val="00678F"/>
                </a:solidFill>
                <a:latin typeface="Futura Hv BT" panose="020B0702020204020204" pitchFamily="34" charset="0"/>
              </a:rPr>
            </a:br>
            <a:br>
              <a:rPr lang="en-US" sz="2000" dirty="0">
                <a:solidFill>
                  <a:srgbClr val="00678F"/>
                </a:solidFill>
                <a:latin typeface="Futura Hv BT" panose="020B0702020204020204" pitchFamily="34" charset="0"/>
              </a:rPr>
            </a:br>
            <a:r>
              <a:rPr lang="en-US" sz="2000" dirty="0">
                <a:solidFill>
                  <a:srgbClr val="00678F"/>
                </a:solidFill>
              </a:rPr>
              <a:t>—</a:t>
            </a:r>
            <a:r>
              <a:rPr lang="en-US" sz="2000" dirty="0">
                <a:solidFill>
                  <a:srgbClr val="00678F"/>
                </a:solidFill>
                <a:latin typeface="Futura Bk BT" panose="020B0502020204020303" pitchFamily="34" charset="0"/>
              </a:rPr>
              <a:t>Caroline Guy</a:t>
            </a:r>
          </a:p>
        </p:txBody>
      </p:sp>
    </p:spTree>
    <p:extLst>
      <p:ext uri="{BB962C8B-B14F-4D97-AF65-F5344CB8AC3E}">
        <p14:creationId xmlns:p14="http://schemas.microsoft.com/office/powerpoint/2010/main" val="39576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6262" y="3962400"/>
            <a:ext cx="4643835" cy="954107"/>
          </a:xfrm>
          <a:prstGeom prst="rect">
            <a:avLst/>
          </a:prstGeom>
          <a:noFill/>
        </p:spPr>
        <p:txBody>
          <a:bodyPr wrap="none" rtlCol="0">
            <a:spAutoFit/>
          </a:bodyPr>
          <a:lstStyle/>
          <a:p>
            <a:r>
              <a:rPr lang="en-US" sz="2800" dirty="0">
                <a:solidFill>
                  <a:srgbClr val="00678F"/>
                </a:solidFill>
                <a:latin typeface="Franklin Gothic Demi" panose="020B0703020102020204" pitchFamily="34" charset="0"/>
              </a:rPr>
              <a:t>What’s the best thing about </a:t>
            </a:r>
          </a:p>
          <a:p>
            <a:r>
              <a:rPr lang="en-US" sz="2800" dirty="0">
                <a:solidFill>
                  <a:srgbClr val="00678F"/>
                </a:solidFill>
                <a:latin typeface="Franklin Gothic Demi" panose="020B0703020102020204" pitchFamily="34" charset="0"/>
              </a:rPr>
              <a:t>Women of the ELCA?</a:t>
            </a:r>
          </a:p>
        </p:txBody>
      </p:sp>
      <p:sp>
        <p:nvSpPr>
          <p:cNvPr id="9" name="TextBox 8"/>
          <p:cNvSpPr txBox="1"/>
          <p:nvPr/>
        </p:nvSpPr>
        <p:spPr>
          <a:xfrm>
            <a:off x="1296262" y="5029200"/>
            <a:ext cx="3430042" cy="646331"/>
          </a:xfrm>
          <a:prstGeom prst="rect">
            <a:avLst/>
          </a:prstGeom>
          <a:noFill/>
        </p:spPr>
        <p:txBody>
          <a:bodyPr wrap="none" rtlCol="0">
            <a:spAutoFit/>
          </a:bodyPr>
          <a:lstStyle/>
          <a:p>
            <a:r>
              <a:rPr lang="en-US" dirty="0"/>
              <a:t>Friendship, fellowship and support</a:t>
            </a:r>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7" name="TextBox 6"/>
          <p:cNvSpPr txBox="1"/>
          <p:nvPr/>
        </p:nvSpPr>
        <p:spPr>
          <a:xfrm>
            <a:off x="990599" y="2209800"/>
            <a:ext cx="7162801" cy="861774"/>
          </a:xfrm>
          <a:prstGeom prst="rect">
            <a:avLst/>
          </a:prstGeom>
          <a:noFill/>
        </p:spPr>
        <p:txBody>
          <a:bodyPr wrap="square" rtlCol="0">
            <a:spAutoFit/>
          </a:bodyPr>
          <a:lstStyle/>
          <a:p>
            <a:pPr algn="ctr"/>
            <a:r>
              <a:rPr lang="es" sz="2400" dirty="0">
                <a:solidFill>
                  <a:srgbClr val="00678F"/>
                </a:solidFill>
                <a:latin typeface="Futura Hv BT" panose="020B0702020204020204" pitchFamily="34" charset="0"/>
              </a:rPr>
              <a:t>¿</a:t>
            </a:r>
            <a:r>
              <a:rPr lang="en-US" sz="2500" dirty="0" err="1">
                <a:solidFill>
                  <a:srgbClr val="00678F"/>
                </a:solidFill>
                <a:latin typeface="Futura Hv BT" panose="020B0702020204020204" pitchFamily="34" charset="0"/>
              </a:rPr>
              <a:t>Qué</a:t>
            </a:r>
            <a:r>
              <a:rPr lang="en-US" sz="2500" dirty="0">
                <a:solidFill>
                  <a:srgbClr val="00678F"/>
                </a:solidFill>
                <a:latin typeface="Futura Hv BT" panose="020B0702020204020204" pitchFamily="34" charset="0"/>
              </a:rPr>
              <a:t> </a:t>
            </a:r>
            <a:r>
              <a:rPr lang="en-US" sz="2500" dirty="0" err="1">
                <a:solidFill>
                  <a:srgbClr val="00678F"/>
                </a:solidFill>
                <a:latin typeface="Futura Hv BT" panose="020B0702020204020204" pitchFamily="34" charset="0"/>
              </a:rPr>
              <a:t>es</a:t>
            </a:r>
            <a:r>
              <a:rPr lang="en-US" sz="2500" dirty="0">
                <a:solidFill>
                  <a:srgbClr val="00678F"/>
                </a:solidFill>
                <a:latin typeface="Futura Hv BT" panose="020B0702020204020204" pitchFamily="34" charset="0"/>
              </a:rPr>
              <a:t> lo que </a:t>
            </a:r>
            <a:r>
              <a:rPr lang="en-US" sz="2500" dirty="0" err="1">
                <a:solidFill>
                  <a:srgbClr val="00678F"/>
                </a:solidFill>
                <a:latin typeface="Futura Hv BT" panose="020B0702020204020204" pitchFamily="34" charset="0"/>
              </a:rPr>
              <a:t>usted</a:t>
            </a:r>
            <a:r>
              <a:rPr lang="en-US" sz="2500" dirty="0">
                <a:solidFill>
                  <a:srgbClr val="00678F"/>
                </a:solidFill>
                <a:latin typeface="Futura Hv BT" panose="020B0702020204020204" pitchFamily="34" charset="0"/>
              </a:rPr>
              <a:t> </a:t>
            </a:r>
            <a:r>
              <a:rPr lang="en-US" sz="2500" dirty="0" err="1">
                <a:solidFill>
                  <a:srgbClr val="00678F"/>
                </a:solidFill>
                <a:latin typeface="Futura Hv BT" panose="020B0702020204020204" pitchFamily="34" charset="0"/>
              </a:rPr>
              <a:t>cree</a:t>
            </a:r>
            <a:r>
              <a:rPr lang="en-US" sz="2500" dirty="0">
                <a:solidFill>
                  <a:srgbClr val="00678F"/>
                </a:solidFill>
                <a:latin typeface="Futura Hv BT" panose="020B0702020204020204" pitchFamily="34" charset="0"/>
              </a:rPr>
              <a:t> </a:t>
            </a:r>
          </a:p>
          <a:p>
            <a:pPr algn="ctr"/>
            <a:r>
              <a:rPr lang="en-US" sz="2500" dirty="0" err="1">
                <a:solidFill>
                  <a:srgbClr val="00678F"/>
                </a:solidFill>
                <a:latin typeface="Futura Hv BT" panose="020B0702020204020204" pitchFamily="34" charset="0"/>
              </a:rPr>
              <a:t>es</a:t>
            </a:r>
            <a:r>
              <a:rPr lang="en-US" sz="2500" dirty="0">
                <a:solidFill>
                  <a:srgbClr val="00678F"/>
                </a:solidFill>
                <a:latin typeface="Futura Hv BT" panose="020B0702020204020204" pitchFamily="34" charset="0"/>
              </a:rPr>
              <a:t> lo </a:t>
            </a:r>
            <a:r>
              <a:rPr lang="en-US" sz="2500" dirty="0" err="1">
                <a:solidFill>
                  <a:srgbClr val="00678F"/>
                </a:solidFill>
                <a:latin typeface="Futura Hv BT" panose="020B0702020204020204" pitchFamily="34" charset="0"/>
              </a:rPr>
              <a:t>mejor</a:t>
            </a:r>
            <a:r>
              <a:rPr lang="en-US" sz="2500" dirty="0">
                <a:solidFill>
                  <a:srgbClr val="00678F"/>
                </a:solidFill>
                <a:latin typeface="Futura Hv BT" panose="020B0702020204020204" pitchFamily="34" charset="0"/>
              </a:rPr>
              <a:t> </a:t>
            </a:r>
            <a:r>
              <a:rPr lang="en-US" sz="2400" dirty="0">
                <a:solidFill>
                  <a:srgbClr val="00678F"/>
                </a:solidFill>
                <a:latin typeface="Futura Hv BT" panose="020B0702020204020204" pitchFamily="34" charset="0"/>
              </a:rPr>
              <a:t>que </a:t>
            </a:r>
            <a:r>
              <a:rPr lang="es" sz="2400" dirty="0">
                <a:solidFill>
                  <a:srgbClr val="00678F"/>
                </a:solidFill>
                <a:latin typeface="Futura Hv BT" panose="020B0702020204020204" pitchFamily="34" charset="0"/>
              </a:rPr>
              <a:t>ofrece Mujeres de la IELA? </a:t>
            </a:r>
            <a:r>
              <a:rPr lang="en-US" sz="2500" dirty="0">
                <a:solidFill>
                  <a:srgbClr val="00678F"/>
                </a:solidFill>
                <a:latin typeface="Futura Hv BT" panose="020B0702020204020204" pitchFamily="34" charset="0"/>
              </a:rPr>
              <a:t> </a:t>
            </a:r>
          </a:p>
        </p:txBody>
      </p:sp>
    </p:spTree>
    <p:extLst>
      <p:ext uri="{BB962C8B-B14F-4D97-AF65-F5344CB8AC3E}">
        <p14:creationId xmlns:p14="http://schemas.microsoft.com/office/powerpoint/2010/main" val="362302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8" Type="http://schemas.microsoft.com/office/2011/relationships/webextension" Target="webextension8.xml"/><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10" Type="http://schemas.microsoft.com/office/2011/relationships/webextension" Target="webextension10.xml"/><Relationship Id="rId4" Type="http://schemas.microsoft.com/office/2011/relationships/webextension" Target="webextension4.xml"/><Relationship Id="rId9" Type="http://schemas.microsoft.com/office/2011/relationships/webextension" Target="webextension9.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0" row="0">
    <wetp:webextensionref xmlns:r="http://schemas.openxmlformats.org/officeDocument/2006/relationships" r:id="rId3"/>
  </wetp:taskpane>
  <wetp:taskpane dockstate="right" visibility="0" width="0" row="0">
    <wetp:webextensionref xmlns:r="http://schemas.openxmlformats.org/officeDocument/2006/relationships" r:id="rId4"/>
  </wetp:taskpane>
  <wetp:taskpane dockstate="right" visibility="0" width="0" row="0">
    <wetp:webextensionref xmlns:r="http://schemas.openxmlformats.org/officeDocument/2006/relationships" r:id="rId5"/>
  </wetp:taskpane>
  <wetp:taskpane dockstate="right" visibility="0" width="0" row="0">
    <wetp:webextensionref xmlns:r="http://schemas.openxmlformats.org/officeDocument/2006/relationships" r:id="rId6"/>
  </wetp:taskpane>
  <wetp:taskpane dockstate="right" visibility="0" width="0" row="0">
    <wetp:webextensionref xmlns:r="http://schemas.openxmlformats.org/officeDocument/2006/relationships" r:id="rId7"/>
  </wetp:taskpane>
  <wetp:taskpane dockstate="right" visibility="0" width="0" row="0">
    <wetp:webextensionref xmlns:r="http://schemas.openxmlformats.org/officeDocument/2006/relationships" r:id="rId8"/>
  </wetp:taskpane>
  <wetp:taskpane dockstate="right" visibility="0" width="0" row="0">
    <wetp:webextensionref xmlns:r="http://schemas.openxmlformats.org/officeDocument/2006/relationships" r:id="rId9"/>
  </wetp:taskpane>
  <wetp:taskpane dockstate="right" visibility="0" width="0" row="0">
    <wetp:webextensionref xmlns:r="http://schemas.openxmlformats.org/officeDocument/2006/relationships" r:id="rId10"/>
  </wetp:taskpane>
</wetp:taskpanes>
</file>

<file path=ppt/webextensions/webextension1.xml><?xml version="1.0" encoding="utf-8"?>
<we:webextension xmlns:we="http://schemas.microsoft.com/office/webextensions/webextension/2010/11" id="{D71EE4DC-1745-454E-ADE6-83ADAB43EA12}">
  <we:reference id="wa104178141" version="3.0.1.9" store="en-US" storeType="OMEX"/>
  <we:alternateReferences/>
  <we:properties/>
  <we:bindings/>
  <we:snapshot xmlns:r="http://schemas.openxmlformats.org/officeDocument/2006/relationships"/>
</we:webextension>
</file>

<file path=ppt/webextensions/webextension10.xml><?xml version="1.0" encoding="utf-8"?>
<we:webextension xmlns:we="http://schemas.microsoft.com/office/webextensions/webextension/2010/11" id="{F4C00F49-C68D-4743-B063-6F6E140C5117}">
  <we:reference id="wa104238072" version="1.6.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401FADF-07E9-46A3-8D44-87DAF6F1B455}">
  <we:reference id="wa104379261" version="2.0.0.1" store="en-US"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B73228-2672-4CBD-AA72-33AFED2B7109}">
  <we:reference id="wa104380121" version="2.0.0.0" store="en-US"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382D2DC3-E99A-4709-AD6D-265E41352A91}">
  <we:reference id="wa104379263" version="1.0.0.1" store="en-US"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C335AD7A-AFA5-4210-B18E-AE8C004C0F4E}">
  <we:reference id="wa104379997" version="1.0.0.2" store="en-US"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C27A766F-DB56-47EF-AB53-F07FFBA39B1D}">
  <we:reference id="wa104379840" version="1.0.0.1" store="en-US"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B750D887-98C7-4A48-8E12-2E4CEFDD0835}">
  <we:reference id="wa104380645" version="1.0.0.0" store="en-US" storeType="OMEX"/>
  <we:alternateReferences/>
  <we:properties/>
  <we:bindings/>
  <we:snapshot xmlns:r="http://schemas.openxmlformats.org/officeDocument/2006/relationships"/>
</we:webextension>
</file>

<file path=ppt/webextensions/webextension8.xml><?xml version="1.0" encoding="utf-8"?>
<we:webextension xmlns:we="http://schemas.microsoft.com/office/webextensions/webextension/2010/11" id="{1DE5E148-FA34-4B39-B484-EC44E4D59FAD}">
  <we:reference id="wa104221182" version="2.0.0.0" store="en-US" storeType="OMEX"/>
  <we:alternateReferences/>
  <we:properties/>
  <we:bindings/>
  <we:snapshot xmlns:r="http://schemas.openxmlformats.org/officeDocument/2006/relationships"/>
</we:webextension>
</file>

<file path=ppt/webextensions/webextension9.xml><?xml version="1.0" encoding="utf-8"?>
<we:webextension xmlns:we="http://schemas.microsoft.com/office/webextensions/webextension/2010/11" id="{3437FF84-3C04-4BD5-B073-03865BB261CA}">
  <we:reference id="wa104038830"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2399</TotalTime>
  <Words>1070</Words>
  <Application>Microsoft Office PowerPoint</Application>
  <PresentationFormat>On-screen Show (4:3)</PresentationFormat>
  <Paragraphs>142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Futura Hv BT</vt:lpstr>
      <vt:lpstr>Futura Bk BT</vt:lpstr>
      <vt:lpstr>Franklin Gothic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McBride</dc:creator>
  <cp:lastModifiedBy>Terri Lackey</cp:lastModifiedBy>
  <cp:revision>87</cp:revision>
  <dcterms:created xsi:type="dcterms:W3CDTF">2015-02-26T22:05:08Z</dcterms:created>
  <dcterms:modified xsi:type="dcterms:W3CDTF">2018-03-07T16:20:21Z</dcterms:modified>
</cp:coreProperties>
</file>